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Lst>
  <p:notesMasterIdLst>
    <p:notesMasterId r:id="rId37"/>
  </p:notesMasterIdLst>
  <p:handoutMasterIdLst>
    <p:handoutMasterId r:id="rId38"/>
  </p:handoutMasterIdLst>
  <p:sldIdLst>
    <p:sldId id="281" r:id="rId2"/>
    <p:sldId id="519" r:id="rId3"/>
    <p:sldId id="520" r:id="rId4"/>
    <p:sldId id="551" r:id="rId5"/>
    <p:sldId id="521" r:id="rId6"/>
    <p:sldId id="524" r:id="rId7"/>
    <p:sldId id="518" r:id="rId8"/>
    <p:sldId id="525" r:id="rId9"/>
    <p:sldId id="527" r:id="rId10"/>
    <p:sldId id="533" r:id="rId11"/>
    <p:sldId id="526" r:id="rId12"/>
    <p:sldId id="485" r:id="rId13"/>
    <p:sldId id="529" r:id="rId14"/>
    <p:sldId id="532" r:id="rId15"/>
    <p:sldId id="528" r:id="rId16"/>
    <p:sldId id="531" r:id="rId17"/>
    <p:sldId id="534" r:id="rId18"/>
    <p:sldId id="537" r:id="rId19"/>
    <p:sldId id="538" r:id="rId20"/>
    <p:sldId id="535" r:id="rId21"/>
    <p:sldId id="539" r:id="rId22"/>
    <p:sldId id="494" r:id="rId23"/>
    <p:sldId id="495" r:id="rId24"/>
    <p:sldId id="540" r:id="rId25"/>
    <p:sldId id="541" r:id="rId26"/>
    <p:sldId id="548" r:id="rId27"/>
    <p:sldId id="542" r:id="rId28"/>
    <p:sldId id="543" r:id="rId29"/>
    <p:sldId id="546" r:id="rId30"/>
    <p:sldId id="545" r:id="rId31"/>
    <p:sldId id="547" r:id="rId32"/>
    <p:sldId id="550" r:id="rId33"/>
    <p:sldId id="549" r:id="rId34"/>
    <p:sldId id="516" r:id="rId35"/>
    <p:sldId id="544" r:id="rId36"/>
  </p:sldIdLst>
  <p:sldSz cx="9144000" cy="6858000" type="screen4x3"/>
  <p:notesSz cx="7010400" cy="9296400"/>
  <p:defaultTextStyle>
    <a:defPPr>
      <a:defRPr lang="en-CA"/>
    </a:defPPr>
    <a:lvl1pPr algn="l" rtl="0" fontAlgn="base">
      <a:spcBef>
        <a:spcPct val="20000"/>
      </a:spcBef>
      <a:spcAft>
        <a:spcPct val="0"/>
      </a:spcAft>
      <a:defRPr lang="en-US" sz="1400" kern="1200">
        <a:solidFill>
          <a:schemeClr val="tx1"/>
        </a:solidFill>
        <a:latin typeface="Arial" charset="0"/>
        <a:ea typeface="+mn-ea"/>
        <a:cs typeface="+mn-cs"/>
      </a:defRPr>
    </a:lvl1pPr>
    <a:lvl2pPr marL="457200" algn="ctr" rtl="0" fontAlgn="base">
      <a:spcBef>
        <a:spcPct val="20000"/>
      </a:spcBef>
      <a:spcAft>
        <a:spcPct val="0"/>
      </a:spcAft>
      <a:defRPr sz="1400" kern="1200">
        <a:solidFill>
          <a:schemeClr val="tx1"/>
        </a:solidFill>
        <a:latin typeface="Arial" charset="0"/>
        <a:ea typeface="+mn-ea"/>
        <a:cs typeface="+mn-cs"/>
      </a:defRPr>
    </a:lvl2pPr>
    <a:lvl3pPr marL="914400" algn="ctr" rtl="0" fontAlgn="base">
      <a:spcBef>
        <a:spcPct val="20000"/>
      </a:spcBef>
      <a:spcAft>
        <a:spcPct val="0"/>
      </a:spcAft>
      <a:defRPr sz="1400" kern="1200">
        <a:solidFill>
          <a:schemeClr val="tx1"/>
        </a:solidFill>
        <a:latin typeface="Arial" charset="0"/>
        <a:ea typeface="+mn-ea"/>
        <a:cs typeface="+mn-cs"/>
      </a:defRPr>
    </a:lvl3pPr>
    <a:lvl4pPr marL="1371600" algn="ctr" rtl="0" fontAlgn="base">
      <a:spcBef>
        <a:spcPct val="20000"/>
      </a:spcBef>
      <a:spcAft>
        <a:spcPct val="0"/>
      </a:spcAft>
      <a:defRPr sz="1400" kern="1200">
        <a:solidFill>
          <a:schemeClr val="tx1"/>
        </a:solidFill>
        <a:latin typeface="Arial" charset="0"/>
        <a:ea typeface="+mn-ea"/>
        <a:cs typeface="+mn-cs"/>
      </a:defRPr>
    </a:lvl4pPr>
    <a:lvl5pPr marL="1828800" algn="ctr" rtl="0" fontAlgn="base">
      <a:spcBef>
        <a:spcPct val="2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972">
          <p15:clr>
            <a:srgbClr val="A4A3A4"/>
          </p15:clr>
        </p15:guide>
        <p15:guide id="2" orient="horz" pos="2400">
          <p15:clr>
            <a:srgbClr val="A4A3A4"/>
          </p15:clr>
        </p15:guide>
        <p15:guide id="3" orient="horz" pos="2880">
          <p15:clr>
            <a:srgbClr val="A4A3A4"/>
          </p15:clr>
        </p15:guide>
        <p15:guide id="4" orient="horz" pos="3552">
          <p15:clr>
            <a:srgbClr val="A4A3A4"/>
          </p15:clr>
        </p15:guide>
        <p15:guide id="5" orient="horz" pos="3936">
          <p15:clr>
            <a:srgbClr val="A4A3A4"/>
          </p15:clr>
        </p15:guide>
        <p15:guide id="6" pos="720">
          <p15:clr>
            <a:srgbClr val="A4A3A4"/>
          </p15:clr>
        </p15:guide>
        <p15:guide id="7" pos="480">
          <p15:clr>
            <a:srgbClr val="A4A3A4"/>
          </p15:clr>
        </p15:guide>
        <p15:guide id="8" pos="5472">
          <p15:clr>
            <a:srgbClr val="A4A3A4"/>
          </p15:clr>
        </p15:guide>
        <p15:guide id="9" pos="5280">
          <p15:clr>
            <a:srgbClr val="A4A3A4"/>
          </p15:clr>
        </p15:guide>
        <p15:guide id="10" pos="5568">
          <p15:clr>
            <a:srgbClr val="A4A3A4"/>
          </p15:clr>
        </p15:guide>
        <p15:guide id="11" pos="19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il McQuarrie" initials="NM" lastIdx="29" clrIdx="0"/>
  <p:cmAuthor id="1" name="Nishant Gupta" initials="NG" lastIdx="2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1F0"/>
    <a:srgbClr val="E7F4F2"/>
    <a:srgbClr val="F2F2F2"/>
    <a:srgbClr val="A23A1A"/>
    <a:srgbClr val="A1AC5C"/>
    <a:srgbClr val="C4D6A4"/>
    <a:srgbClr val="CFE9E4"/>
    <a:srgbClr val="EBCCE5"/>
    <a:srgbClr val="BFBFB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5" autoAdjust="0"/>
    <p:restoredTop sz="99886" autoAdjust="0"/>
  </p:normalViewPr>
  <p:slideViewPr>
    <p:cSldViewPr>
      <p:cViewPr varScale="1">
        <p:scale>
          <a:sx n="116" d="100"/>
          <a:sy n="116" d="100"/>
        </p:scale>
        <p:origin x="1680" y="114"/>
      </p:cViewPr>
      <p:guideLst>
        <p:guide orient="horz" pos="972"/>
        <p:guide orient="horz" pos="2400"/>
        <p:guide orient="horz" pos="2880"/>
        <p:guide orient="horz" pos="3552"/>
        <p:guide orient="horz" pos="3936"/>
        <p:guide pos="720"/>
        <p:guide pos="480"/>
        <p:guide pos="5472"/>
        <p:guide pos="5280"/>
        <p:guide pos="5568"/>
        <p:guide pos="192"/>
      </p:guideLst>
    </p:cSldViewPr>
  </p:slideViewPr>
  <p:outlineViewPr>
    <p:cViewPr>
      <p:scale>
        <a:sx n="33" d="100"/>
        <a:sy n="33" d="100"/>
      </p:scale>
      <p:origin x="0" y="10074"/>
    </p:cViewPr>
  </p:outlineViewPr>
  <p:notesTextViewPr>
    <p:cViewPr>
      <p:scale>
        <a:sx n="100" d="100"/>
        <a:sy n="100" d="100"/>
      </p:scale>
      <p:origin x="0" y="0"/>
    </p:cViewPr>
  </p:notesTextViewPr>
  <p:sorterViewPr>
    <p:cViewPr>
      <p:scale>
        <a:sx n="125" d="100"/>
        <a:sy n="125" d="100"/>
      </p:scale>
      <p:origin x="0" y="31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a:noFill/>
            </a:ln>
          </c:spPr>
          <c:marker>
            <c:symbol val="circle"/>
            <c:size val="10"/>
            <c:spPr>
              <a:solidFill>
                <a:schemeClr val="accent6">
                  <a:alpha val="65000"/>
                </a:schemeClr>
              </a:solidFill>
            </c:spPr>
          </c:marker>
          <c:dPt>
            <c:idx val="0"/>
            <c:bubble3D val="0"/>
            <c:extLst>
              <c:ext xmlns:c16="http://schemas.microsoft.com/office/drawing/2014/chart" uri="{C3380CC4-5D6E-409C-BE32-E72D297353CC}">
                <c16:uniqueId val="{00000000-0887-45B4-B728-E2B709459843}"/>
              </c:ext>
            </c:extLst>
          </c:dPt>
          <c:dLbls>
            <c:dLbl>
              <c:idx val="6"/>
              <c:layout>
                <c:manualLayout>
                  <c:x val="0"/>
                  <c:y val="4.4549520595639831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0887-45B4-B728-E2B709459843}"/>
                </c:ext>
              </c:extLst>
            </c:dLbl>
            <c:spPr>
              <a:noFill/>
              <a:ln>
                <a:noFill/>
              </a:ln>
              <a:effectLst/>
            </c:spPr>
            <c:txPr>
              <a:bodyPr/>
              <a:lstStyle/>
              <a:p>
                <a:pPr>
                  <a:defRPr sz="800" b="1"/>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xVal>
            <c:numRef>
              <c:f>Sheet1!$A$2:$A$8</c:f>
              <c:numCache>
                <c:formatCode>General</c:formatCode>
                <c:ptCount val="7"/>
                <c:pt idx="0">
                  <c:v>1</c:v>
                </c:pt>
                <c:pt idx="1">
                  <c:v>2</c:v>
                </c:pt>
                <c:pt idx="2">
                  <c:v>3</c:v>
                </c:pt>
                <c:pt idx="3">
                  <c:v>4</c:v>
                </c:pt>
                <c:pt idx="4">
                  <c:v>5</c:v>
                </c:pt>
                <c:pt idx="5">
                  <c:v>6</c:v>
                </c:pt>
                <c:pt idx="6">
                  <c:v>7</c:v>
                </c:pt>
              </c:numCache>
            </c:numRef>
          </c:xVal>
          <c:yVal>
            <c:numRef>
              <c:f>Sheet1!$B$2:$B$8</c:f>
              <c:numCache>
                <c:formatCode>0.0%</c:formatCode>
                <c:ptCount val="7"/>
                <c:pt idx="0">
                  <c:v>0.315</c:v>
                </c:pt>
                <c:pt idx="1">
                  <c:v>0.34200000000000003</c:v>
                </c:pt>
                <c:pt idx="2">
                  <c:v>0.33200000000000002</c:v>
                </c:pt>
                <c:pt idx="3">
                  <c:v>0.30299999999999999</c:v>
                </c:pt>
                <c:pt idx="4">
                  <c:v>0.30199999999999999</c:v>
                </c:pt>
                <c:pt idx="5">
                  <c:v>0.317</c:v>
                </c:pt>
                <c:pt idx="6">
                  <c:v>0.29299999999999998</c:v>
                </c:pt>
              </c:numCache>
            </c:numRef>
          </c:yVal>
          <c:smooth val="0"/>
          <c:extLst>
            <c:ext xmlns:c16="http://schemas.microsoft.com/office/drawing/2014/chart" uri="{C3380CC4-5D6E-409C-BE32-E72D297353CC}">
              <c16:uniqueId val="{00000002-0887-45B4-B728-E2B709459843}"/>
            </c:ext>
          </c:extLst>
        </c:ser>
        <c:ser>
          <c:idx val="1"/>
          <c:order val="1"/>
          <c:tx>
            <c:strRef>
              <c:f>Sheet1!$C$1</c:f>
              <c:strCache>
                <c:ptCount val="1"/>
                <c:pt idx="0">
                  <c:v>Column1</c:v>
                </c:pt>
              </c:strCache>
            </c:strRef>
          </c:tx>
          <c:spPr>
            <a:ln w="28575">
              <a:noFill/>
            </a:ln>
          </c:spPr>
          <c:marker>
            <c:symbol val="circle"/>
            <c:size val="7"/>
            <c:spPr>
              <a:solidFill>
                <a:schemeClr val="accent2">
                  <a:lumMod val="75000"/>
                </a:schemeClr>
              </a:solidFill>
            </c:spPr>
          </c:marker>
          <c:dLbls>
            <c:spPr>
              <a:noFill/>
              <a:ln>
                <a:noFill/>
              </a:ln>
              <a:effectLst/>
            </c:spPr>
            <c:txPr>
              <a:bodyPr/>
              <a:lstStyle/>
              <a:p>
                <a:pPr>
                  <a:defRPr sz="800" b="1"/>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xVal>
            <c:numRef>
              <c:f>Sheet1!$A$2:$A$8</c:f>
              <c:numCache>
                <c:formatCode>General</c:formatCode>
                <c:ptCount val="7"/>
                <c:pt idx="0">
                  <c:v>1</c:v>
                </c:pt>
                <c:pt idx="1">
                  <c:v>2</c:v>
                </c:pt>
                <c:pt idx="2">
                  <c:v>3</c:v>
                </c:pt>
                <c:pt idx="3">
                  <c:v>4</c:v>
                </c:pt>
                <c:pt idx="4">
                  <c:v>5</c:v>
                </c:pt>
                <c:pt idx="5">
                  <c:v>6</c:v>
                </c:pt>
                <c:pt idx="6">
                  <c:v>7</c:v>
                </c:pt>
              </c:numCache>
            </c:numRef>
          </c:xVal>
          <c:yVal>
            <c:numRef>
              <c:f>Sheet1!$C$2:$C$8</c:f>
              <c:numCache>
                <c:formatCode>General</c:formatCode>
                <c:ptCount val="7"/>
                <c:pt idx="0">
                  <c:v>0.753</c:v>
                </c:pt>
                <c:pt idx="1">
                  <c:v>0.69199999999999995</c:v>
                </c:pt>
                <c:pt idx="2">
                  <c:v>0.73199999999999998</c:v>
                </c:pt>
                <c:pt idx="3">
                  <c:v>0.76300000000000001</c:v>
                </c:pt>
                <c:pt idx="4">
                  <c:v>0.75700000000000001</c:v>
                </c:pt>
                <c:pt idx="5">
                  <c:v>0.753</c:v>
                </c:pt>
                <c:pt idx="6">
                  <c:v>0.751</c:v>
                </c:pt>
              </c:numCache>
            </c:numRef>
          </c:yVal>
          <c:smooth val="0"/>
          <c:extLst>
            <c:ext xmlns:c16="http://schemas.microsoft.com/office/drawing/2014/chart" uri="{C3380CC4-5D6E-409C-BE32-E72D297353CC}">
              <c16:uniqueId val="{00000003-0887-45B4-B728-E2B709459843}"/>
            </c:ext>
          </c:extLst>
        </c:ser>
        <c:dLbls>
          <c:showLegendKey val="0"/>
          <c:showVal val="0"/>
          <c:showCatName val="0"/>
          <c:showSerName val="0"/>
          <c:showPercent val="0"/>
          <c:showBubbleSize val="0"/>
        </c:dLbls>
        <c:axId val="35869824"/>
        <c:axId val="35871360"/>
      </c:scatterChart>
      <c:valAx>
        <c:axId val="35869824"/>
        <c:scaling>
          <c:orientation val="minMax"/>
          <c:max val="7"/>
          <c:min val="0"/>
        </c:scaling>
        <c:delete val="1"/>
        <c:axPos val="b"/>
        <c:numFmt formatCode="General" sourceLinked="1"/>
        <c:majorTickMark val="out"/>
        <c:minorTickMark val="none"/>
        <c:tickLblPos val="nextTo"/>
        <c:crossAx val="35871360"/>
        <c:crosses val="autoZero"/>
        <c:crossBetween val="midCat"/>
        <c:majorUnit val="1"/>
      </c:valAx>
      <c:valAx>
        <c:axId val="35871360"/>
        <c:scaling>
          <c:orientation val="minMax"/>
          <c:max val="1"/>
          <c:min val="0"/>
        </c:scaling>
        <c:delete val="0"/>
        <c:axPos val="l"/>
        <c:numFmt formatCode="0%" sourceLinked="0"/>
        <c:majorTickMark val="out"/>
        <c:minorTickMark val="none"/>
        <c:tickLblPos val="nextTo"/>
        <c:txPr>
          <a:bodyPr/>
          <a:lstStyle/>
          <a:p>
            <a:pPr>
              <a:defRPr sz="800"/>
            </a:pPr>
            <a:endParaRPr lang="en-US"/>
          </a:p>
        </c:txPr>
        <c:crossAx val="35869824"/>
        <c:crosses val="autoZero"/>
        <c:crossBetween val="midCat"/>
        <c:majorUnit val="0.25"/>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200"/>
            </a:lvl1pPr>
          </a:lstStyle>
          <a:p>
            <a:endParaRPr lang="en-CA" dirty="0"/>
          </a:p>
        </p:txBody>
      </p:sp>
      <p:sp>
        <p:nvSpPr>
          <p:cNvPr id="54275"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fld id="{E62AEA76-1AF8-4F85-9CA1-6BD5B0409AF0}" type="datetime1">
              <a:rPr lang="en-CA"/>
              <a:pPr/>
              <a:t>2017-09-14</a:t>
            </a:fld>
            <a:endParaRPr lang="en-CA" dirty="0"/>
          </a:p>
        </p:txBody>
      </p:sp>
      <p:sp>
        <p:nvSpPr>
          <p:cNvPr id="54276"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defRPr sz="1200"/>
            </a:lvl1pPr>
          </a:lstStyle>
          <a:p>
            <a:endParaRPr lang="en-CA" dirty="0"/>
          </a:p>
        </p:txBody>
      </p:sp>
      <p:sp>
        <p:nvSpPr>
          <p:cNvPr id="54277"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39792D56-8577-4C6A-B75D-3660B62F2BA0}" type="slidenum">
              <a:rPr lang="en-CA"/>
              <a:pPr/>
              <a:t>‹#›</a:t>
            </a:fld>
            <a:endParaRPr lang="en-CA" dirty="0"/>
          </a:p>
        </p:txBody>
      </p:sp>
    </p:spTree>
    <p:extLst>
      <p:ext uri="{BB962C8B-B14F-4D97-AF65-F5344CB8AC3E}">
        <p14:creationId xmlns:p14="http://schemas.microsoft.com/office/powerpoint/2010/main" val="10935304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lvl1pPr>
          </a:lstStyle>
          <a:p>
            <a:endParaRPr lang="en-CA" dirty="0"/>
          </a:p>
        </p:txBody>
      </p:sp>
      <p:sp>
        <p:nvSpPr>
          <p:cNvPr id="15363"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vl1pPr>
          </a:lstStyle>
          <a:p>
            <a:fld id="{2B35FEB9-FD75-4C7E-93D3-1F9D140905CC}" type="datetime1">
              <a:rPr lang="en-CA"/>
              <a:pPr/>
              <a:t>2017-09-14</a:t>
            </a:fld>
            <a:endParaRPr lang="en-CA" dirty="0"/>
          </a:p>
        </p:txBody>
      </p:sp>
      <p:sp>
        <p:nvSpPr>
          <p:cNvPr id="2150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p>
        </p:txBody>
      </p:sp>
      <p:sp>
        <p:nvSpPr>
          <p:cNvPr id="15366"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lvl1pPr>
          </a:lstStyle>
          <a:p>
            <a:endParaRPr lang="en-CA" dirty="0"/>
          </a:p>
        </p:txBody>
      </p:sp>
      <p:sp>
        <p:nvSpPr>
          <p:cNvPr id="15367"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smtClean="0"/>
            </a:lvl1pPr>
          </a:lstStyle>
          <a:p>
            <a:pPr>
              <a:defRPr/>
            </a:pPr>
            <a:fld id="{5F55DF97-AFFE-42B5-8269-4299C3F7272F}" type="slidenum">
              <a:rPr lang="en-US"/>
              <a:pPr>
                <a:defRPr/>
              </a:pPr>
              <a:t>‹#›</a:t>
            </a:fld>
            <a:endParaRPr lang="en-US" dirty="0"/>
          </a:p>
        </p:txBody>
      </p:sp>
    </p:spTree>
    <p:extLst>
      <p:ext uri="{BB962C8B-B14F-4D97-AF65-F5344CB8AC3E}">
        <p14:creationId xmlns:p14="http://schemas.microsoft.com/office/powerpoint/2010/main" val="308261882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F55DF97-AFFE-42B5-8269-4299C3F7272F}" type="slidenum">
              <a:rPr lang="en-US" smtClean="0"/>
              <a:pPr>
                <a:defRPr/>
              </a:pPr>
              <a:t>1</a:t>
            </a:fld>
            <a:endParaRPr lang="en-US" dirty="0"/>
          </a:p>
        </p:txBody>
      </p:sp>
    </p:spTree>
    <p:extLst>
      <p:ext uri="{BB962C8B-B14F-4D97-AF65-F5344CB8AC3E}">
        <p14:creationId xmlns:p14="http://schemas.microsoft.com/office/powerpoint/2010/main" val="61862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F55DF97-AFFE-42B5-8269-4299C3F7272F}" type="slidenum">
              <a:rPr lang="en-US" smtClean="0"/>
              <a:pPr>
                <a:defRPr/>
              </a:pPr>
              <a:t>2</a:t>
            </a:fld>
            <a:endParaRPr lang="en-US" dirty="0"/>
          </a:p>
        </p:txBody>
      </p:sp>
    </p:spTree>
    <p:extLst>
      <p:ext uri="{BB962C8B-B14F-4D97-AF65-F5344CB8AC3E}">
        <p14:creationId xmlns:p14="http://schemas.microsoft.com/office/powerpoint/2010/main" val="4026503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F55DF97-AFFE-42B5-8269-4299C3F7272F}" type="slidenum">
              <a:rPr lang="en-US" smtClean="0"/>
              <a:pPr>
                <a:defRPr/>
              </a:pPr>
              <a:t>6</a:t>
            </a:fld>
            <a:endParaRPr lang="en-US" dirty="0"/>
          </a:p>
        </p:txBody>
      </p:sp>
    </p:spTree>
    <p:extLst>
      <p:ext uri="{BB962C8B-B14F-4D97-AF65-F5344CB8AC3E}">
        <p14:creationId xmlns:p14="http://schemas.microsoft.com/office/powerpoint/2010/main" val="4026503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F55DF97-AFFE-42B5-8269-4299C3F7272F}" type="slidenum">
              <a:rPr lang="en-US" smtClean="0"/>
              <a:pPr>
                <a:defRPr/>
              </a:pPr>
              <a:t>8</a:t>
            </a:fld>
            <a:endParaRPr lang="en-US" dirty="0"/>
          </a:p>
        </p:txBody>
      </p:sp>
    </p:spTree>
    <p:extLst>
      <p:ext uri="{BB962C8B-B14F-4D97-AF65-F5344CB8AC3E}">
        <p14:creationId xmlns:p14="http://schemas.microsoft.com/office/powerpoint/2010/main" val="402650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F55DF97-AFFE-42B5-8269-4299C3F7272F}" type="slidenum">
              <a:rPr lang="en-US" smtClean="0"/>
              <a:pPr>
                <a:defRPr/>
              </a:pPr>
              <a:t>11</a:t>
            </a:fld>
            <a:endParaRPr lang="en-US" dirty="0"/>
          </a:p>
        </p:txBody>
      </p:sp>
    </p:spTree>
    <p:extLst>
      <p:ext uri="{BB962C8B-B14F-4D97-AF65-F5344CB8AC3E}">
        <p14:creationId xmlns:p14="http://schemas.microsoft.com/office/powerpoint/2010/main" val="4026503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F55DF97-AFFE-42B5-8269-4299C3F7272F}" type="slidenum">
              <a:rPr lang="en-US" smtClean="0"/>
              <a:pPr>
                <a:defRPr/>
              </a:pPr>
              <a:t>17</a:t>
            </a:fld>
            <a:endParaRPr lang="en-US" dirty="0"/>
          </a:p>
        </p:txBody>
      </p:sp>
    </p:spTree>
    <p:extLst>
      <p:ext uri="{BB962C8B-B14F-4D97-AF65-F5344CB8AC3E}">
        <p14:creationId xmlns:p14="http://schemas.microsoft.com/office/powerpoint/2010/main" val="4026503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F55DF97-AFFE-42B5-8269-4299C3F7272F}" type="slidenum">
              <a:rPr lang="en-US" smtClean="0"/>
              <a:pPr>
                <a:defRPr/>
              </a:pPr>
              <a:t>34</a:t>
            </a:fld>
            <a:endParaRPr lang="en-US" dirty="0"/>
          </a:p>
        </p:txBody>
      </p:sp>
    </p:spTree>
    <p:extLst>
      <p:ext uri="{BB962C8B-B14F-4D97-AF65-F5344CB8AC3E}">
        <p14:creationId xmlns:p14="http://schemas.microsoft.com/office/powerpoint/2010/main" val="4026503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5101" name="slide_footer"/>
          <p:cNvSpPr>
            <a:spLocks noChangeArrowheads="1"/>
          </p:cNvSpPr>
          <p:nvPr/>
        </p:nvSpPr>
        <p:spPr bwMode="gray">
          <a:xfrm>
            <a:off x="4800600" y="6421439"/>
            <a:ext cx="4114800" cy="346075"/>
          </a:xfrm>
          <a:prstGeom prst="rect">
            <a:avLst/>
          </a:prstGeom>
          <a:noFill/>
          <a:ln w="9525">
            <a:noFill/>
            <a:miter lim="800000"/>
            <a:headEnd/>
            <a:tailEnd/>
          </a:ln>
          <a:effectLst/>
        </p:spPr>
        <p:txBody>
          <a:bodyPr lIns="93905" tIns="46953" rIns="93905" bIns="46953"/>
          <a:lstStyle/>
          <a:p>
            <a:pPr algn="r" defTabSz="938213" eaLnBrk="0" hangingPunct="0">
              <a:spcBef>
                <a:spcPct val="0"/>
              </a:spcBef>
            </a:pPr>
            <a:endParaRPr lang="en-US" sz="1000" dirty="0">
              <a:solidFill>
                <a:srgbClr val="5F5F5F"/>
              </a:solidFill>
            </a:endParaRPr>
          </a:p>
        </p:txBody>
      </p:sp>
      <p:sp>
        <p:nvSpPr>
          <p:cNvPr id="45102" name="slide_client&amp;project_name"/>
          <p:cNvSpPr>
            <a:spLocks noChangeArrowheads="1"/>
          </p:cNvSpPr>
          <p:nvPr userDrawn="1"/>
        </p:nvSpPr>
        <p:spPr bwMode="gray">
          <a:xfrm>
            <a:off x="1307592" y="2487168"/>
            <a:ext cx="6038851" cy="1365250"/>
          </a:xfrm>
          <a:prstGeom prst="rect">
            <a:avLst/>
          </a:prstGeom>
          <a:noFill/>
          <a:ln w="9525" algn="ctr">
            <a:noFill/>
            <a:miter lim="800000"/>
            <a:headEnd/>
            <a:tailEnd/>
          </a:ln>
          <a:effectLst/>
        </p:spPr>
        <p:txBody>
          <a:bodyPr lIns="0" tIns="0" rIns="0" bIns="0" anchor="b"/>
          <a:lstStyle/>
          <a:p>
            <a:pPr algn="l">
              <a:spcBef>
                <a:spcPct val="0"/>
              </a:spcBef>
            </a:pPr>
            <a:endParaRPr lang="en-US" sz="3500" dirty="0">
              <a:solidFill>
                <a:schemeClr val="accent2"/>
              </a:solidFill>
            </a:endParaRPr>
          </a:p>
        </p:txBody>
      </p:sp>
      <p:sp>
        <p:nvSpPr>
          <p:cNvPr id="45103" name="slide_projectinformation"/>
          <p:cNvSpPr>
            <a:spLocks noChangeArrowheads="1"/>
          </p:cNvSpPr>
          <p:nvPr userDrawn="1"/>
        </p:nvSpPr>
        <p:spPr bwMode="gray">
          <a:xfrm>
            <a:off x="1307592" y="4114647"/>
            <a:ext cx="6038851" cy="793750"/>
          </a:xfrm>
          <a:prstGeom prst="rect">
            <a:avLst/>
          </a:prstGeom>
          <a:noFill/>
          <a:ln w="9525" algn="ctr">
            <a:noFill/>
            <a:miter lim="800000"/>
            <a:headEnd/>
            <a:tailEnd/>
          </a:ln>
          <a:effectLst/>
        </p:spPr>
        <p:txBody>
          <a:bodyPr lIns="0" tIns="0" rIns="0" bIns="0"/>
          <a:lstStyle/>
          <a:p>
            <a:pPr algn="l" eaLnBrk="0" hangingPunct="0">
              <a:buSzPct val="110000"/>
            </a:pPr>
            <a:endParaRPr lang="en-US" sz="2000" dirty="0">
              <a:solidFill>
                <a:schemeClr val="tx1"/>
              </a:solidFill>
            </a:endParaRPr>
          </a:p>
        </p:txBody>
      </p:sp>
      <p:sp>
        <p:nvSpPr>
          <p:cNvPr id="45104" name="slide_date"/>
          <p:cNvSpPr>
            <a:spLocks noChangeArrowheads="1"/>
          </p:cNvSpPr>
          <p:nvPr userDrawn="1"/>
        </p:nvSpPr>
        <p:spPr bwMode="gray">
          <a:xfrm>
            <a:off x="1307592" y="4965193"/>
            <a:ext cx="6038851" cy="420687"/>
          </a:xfrm>
          <a:prstGeom prst="rect">
            <a:avLst/>
          </a:prstGeom>
          <a:noFill/>
          <a:ln w="9525" algn="ctr">
            <a:noFill/>
            <a:miter lim="800000"/>
            <a:headEnd/>
            <a:tailEnd/>
          </a:ln>
          <a:effectLst/>
        </p:spPr>
        <p:txBody>
          <a:bodyPr lIns="0" tIns="0" rIns="0" bIns="0"/>
          <a:lstStyle/>
          <a:p>
            <a:pPr algn="l">
              <a:lnSpc>
                <a:spcPct val="90000"/>
              </a:lnSpc>
              <a:spcBef>
                <a:spcPct val="50000"/>
              </a:spcBef>
              <a:buClr>
                <a:srgbClr val="688A92"/>
              </a:buClr>
              <a:buSzPct val="110000"/>
              <a:buFont typeface="Wingdings" pitchFamily="2" charset="2"/>
              <a:buNone/>
            </a:pPr>
            <a:endParaRPr lang="en-US" sz="2000" dirty="0">
              <a:solidFill>
                <a:schemeClr val="tx1"/>
              </a:solidFill>
            </a:endParaRPr>
          </a:p>
        </p:txBody>
      </p:sp>
      <p:sp>
        <p:nvSpPr>
          <p:cNvPr id="45110" name="titlemaster_clientname"/>
          <p:cNvSpPr>
            <a:spLocks noGrp="1" noChangeArrowheads="1"/>
          </p:cNvSpPr>
          <p:nvPr>
            <p:ph type="ctrTitle"/>
          </p:nvPr>
        </p:nvSpPr>
        <p:spPr bwMode="gray">
          <a:xfrm>
            <a:off x="1307592" y="3390754"/>
            <a:ext cx="6038851" cy="461665"/>
          </a:xfrm>
          <a:ln>
            <a:noFill/>
          </a:ln>
        </p:spPr>
        <p:txBody>
          <a:bodyPr anchor="b"/>
          <a:lstStyle>
            <a:lvl1pPr>
              <a:defRPr sz="3000" baseline="0">
                <a:solidFill>
                  <a:schemeClr val="bg2"/>
                </a:solidFill>
              </a:defRPr>
            </a:lvl1pPr>
          </a:lstStyle>
          <a:p>
            <a:r>
              <a:rPr lang="en-US" smtClean="0"/>
              <a:t>Click to edit Master title style</a:t>
            </a:r>
            <a:endParaRPr lang="en-CA" dirty="0"/>
          </a:p>
        </p:txBody>
      </p:sp>
      <p:sp>
        <p:nvSpPr>
          <p:cNvPr id="45111" name="titlemaster_projectinformation"/>
          <p:cNvSpPr>
            <a:spLocks noGrp="1" noChangeArrowheads="1"/>
          </p:cNvSpPr>
          <p:nvPr>
            <p:ph type="subTitle" idx="1"/>
          </p:nvPr>
        </p:nvSpPr>
        <p:spPr bwMode="gray">
          <a:xfrm>
            <a:off x="1307592" y="4114800"/>
            <a:ext cx="6038851" cy="793750"/>
          </a:xfrm>
          <a:ln algn="ctr">
            <a:noFill/>
          </a:ln>
        </p:spPr>
        <p:txBody>
          <a:bodyPr lIns="0" tIns="0" rIns="0" bIns="0"/>
          <a:lstStyle>
            <a:lvl1pPr marL="0" indent="0">
              <a:buClrTx/>
              <a:buFontTx/>
              <a:buNone/>
              <a:defRPr sz="2000">
                <a:solidFill>
                  <a:schemeClr val="tx1"/>
                </a:solidFill>
              </a:defRPr>
            </a:lvl1pPr>
          </a:lstStyle>
          <a:p>
            <a:r>
              <a:rPr lang="en-US" smtClean="0"/>
              <a:t>Click to edit Master subtitle style</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110"/>
                                        </p:tgtEl>
                                        <p:attrNameLst>
                                          <p:attrName>style.visibility</p:attrName>
                                        </p:attrNameLst>
                                      </p:cBhvr>
                                      <p:to>
                                        <p:strVal val="visible"/>
                                      </p:to>
                                    </p:set>
                                    <p:animEffect transition="in" filter="fade">
                                      <p:cBhvr>
                                        <p:cTn id="7" dur="1000"/>
                                        <p:tgtEl>
                                          <p:spTgt spid="45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111">
                                            <p:txEl>
                                              <p:pRg st="0" end="0"/>
                                            </p:txEl>
                                          </p:spTgt>
                                        </p:tgtEl>
                                        <p:attrNameLst>
                                          <p:attrName>style.visibility</p:attrName>
                                        </p:attrNameLst>
                                      </p:cBhvr>
                                      <p:to>
                                        <p:strVal val="visible"/>
                                      </p:to>
                                    </p:set>
                                    <p:animEffect transition="in" filter="fade">
                                      <p:cBhvr>
                                        <p:cTn id="10" dur="1000"/>
                                        <p:tgtEl>
                                          <p:spTgt spid="45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10" grpId="0"/>
      <p:bldP spid="45111" grpId="0" build="p">
        <p:tmplLst>
          <p:tmpl lvl="1">
            <p:tnLst>
              <p:par>
                <p:cTn presetID="10" presetClass="entr" presetSubtype="0" fill="hold" nodeType="withEffect">
                  <p:stCondLst>
                    <p:cond delay="0"/>
                  </p:stCondLst>
                  <p:childTnLst>
                    <p:set>
                      <p:cBhvr>
                        <p:cTn dur="1" fill="hold">
                          <p:stCondLst>
                            <p:cond delay="0"/>
                          </p:stCondLst>
                        </p:cTn>
                        <p:tgtEl>
                          <p:spTgt spid="45111"/>
                        </p:tgtEl>
                        <p:attrNameLst>
                          <p:attrName>style.visibility</p:attrName>
                        </p:attrNameLst>
                      </p:cBhvr>
                      <p:to>
                        <p:strVal val="visible"/>
                      </p:to>
                    </p:set>
                    <p:animEffect transition="in" filter="fade">
                      <p:cBhvr>
                        <p:cTn dur="1000"/>
                        <p:tgtEl>
                          <p:spTgt spid="45111"/>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074" y="379414"/>
            <a:ext cx="307777" cy="58547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28626" y="379414"/>
            <a:ext cx="6056313" cy="5854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86384"/>
            <a:ext cx="8229909" cy="429768"/>
          </a:xfrm>
        </p:spPr>
        <p:txBody>
          <a:bodyPr/>
          <a:lstStyle/>
          <a:p>
            <a:r>
              <a:rPr lang="en-US" smtClean="0"/>
              <a:t>Click to edit Master title style</a:t>
            </a:r>
            <a:endParaRPr lang="en-CA" dirty="0"/>
          </a:p>
        </p:txBody>
      </p:sp>
      <p:sp>
        <p:nvSpPr>
          <p:cNvPr id="3" name="Content Placeholder 2"/>
          <p:cNvSpPr>
            <a:spLocks noGrp="1"/>
          </p:cNvSpPr>
          <p:nvPr>
            <p:ph idx="1"/>
          </p:nvPr>
        </p:nvSpPr>
        <p:spPr/>
        <p:txBody>
          <a:bodyPr/>
          <a:lstStyle>
            <a:lvl1pPr>
              <a:buClr>
                <a:srgbClr val="4F868E"/>
              </a:buClr>
              <a:defRPr sz="2000">
                <a:solidFill>
                  <a:schemeClr val="tx1"/>
                </a:solidFill>
              </a:defRPr>
            </a:lvl1pPr>
            <a:lvl2pPr>
              <a:buClr>
                <a:srgbClr val="4F868E"/>
              </a:buClr>
              <a:defRPr sz="1800">
                <a:solidFill>
                  <a:schemeClr val="tx1"/>
                </a:solidFill>
              </a:defRPr>
            </a:lvl2pPr>
            <a:lvl3pPr>
              <a:buClr>
                <a:srgbClr val="4F868E"/>
              </a:buClr>
              <a:defRPr sz="1800">
                <a:solidFill>
                  <a:schemeClr val="tx1"/>
                </a:solidFill>
              </a:defRPr>
            </a:lvl3pPr>
            <a:lvl4pPr>
              <a:buClr>
                <a:srgbClr val="4F868E"/>
              </a:buClr>
              <a:defRPr sz="1800">
                <a:solidFill>
                  <a:schemeClr val="tx1"/>
                </a:solidFill>
              </a:defRPr>
            </a:lvl4pPr>
            <a:lvl5pPr>
              <a:buClr>
                <a:srgbClr val="4F868E"/>
              </a:buClr>
              <a:defRPr sz="18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231106"/>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28626" y="1344169"/>
            <a:ext cx="405923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4" name="Content Placeholder 3"/>
          <p:cNvSpPr>
            <a:spLocks noGrp="1"/>
          </p:cNvSpPr>
          <p:nvPr>
            <p:ph sz="half" idx="2"/>
          </p:nvPr>
        </p:nvSpPr>
        <p:spPr>
          <a:xfrm>
            <a:off x="4640265" y="1344169"/>
            <a:ext cx="40608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768" y="365760"/>
            <a:ext cx="8229600" cy="307777"/>
          </a:xfrm>
        </p:spPr>
        <p:txBody>
          <a:bodyPr/>
          <a:lstStyle>
            <a:lvl1pPr>
              <a:defRPr/>
            </a:lvl1pPr>
          </a:lstStyle>
          <a:p>
            <a:r>
              <a:rPr lang="en-US" smtClean="0"/>
              <a:t>Click to edit Master title style</a:t>
            </a:r>
            <a:endParaRPr lang="en-CA" dirty="0"/>
          </a:p>
        </p:txBody>
      </p:sp>
      <p:sp>
        <p:nvSpPr>
          <p:cNvPr id="3" name="Text Placeholder 2"/>
          <p:cNvSpPr>
            <a:spLocks noGrp="1"/>
          </p:cNvSpPr>
          <p:nvPr>
            <p:ph type="body" idx="1"/>
          </p:nvPr>
        </p:nvSpPr>
        <p:spPr>
          <a:xfrm>
            <a:off x="429769" y="13441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9769"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6" y="13441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19548"/>
            <a:ext cx="3008313" cy="615553"/>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059562"/>
            <a:ext cx="5486400" cy="307777"/>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CA" dirty="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3040" name="slidemaster_title"/>
          <p:cNvSpPr>
            <a:spLocks noGrp="1" noChangeArrowheads="1"/>
          </p:cNvSpPr>
          <p:nvPr>
            <p:ph type="title"/>
          </p:nvPr>
        </p:nvSpPr>
        <p:spPr bwMode="black">
          <a:xfrm>
            <a:off x="457200" y="786384"/>
            <a:ext cx="8229909" cy="429768"/>
          </a:xfrm>
          <a:prstGeom prst="rect">
            <a:avLst/>
          </a:prstGeom>
          <a:noFill/>
          <a:ln w="9525" algn="ctr">
            <a:noFill/>
            <a:miter lim="800000"/>
            <a:headEnd/>
            <a:tailEnd/>
          </a:ln>
          <a:effectLst/>
        </p:spPr>
        <p:txBody>
          <a:bodyPr vert="horz" wrap="square" lIns="0" tIns="0" rIns="0" bIns="0" numCol="1" anchor="b" anchorCtr="0" compatLnSpc="1">
            <a:prstTxWarp prst="textNoShape">
              <a:avLst/>
            </a:prstTxWarp>
            <a:spAutoFit/>
          </a:bodyPr>
          <a:lstStyle/>
          <a:p>
            <a:pPr lvl="0"/>
            <a:r>
              <a:rPr lang="en-CA" dirty="0" smtClean="0"/>
              <a:t>Heading Text </a:t>
            </a:r>
          </a:p>
        </p:txBody>
      </p:sp>
      <p:sp>
        <p:nvSpPr>
          <p:cNvPr id="43044" name="Rectangle 36"/>
          <p:cNvSpPr>
            <a:spLocks noChangeArrowheads="1"/>
          </p:cNvSpPr>
          <p:nvPr/>
        </p:nvSpPr>
        <p:spPr bwMode="gray">
          <a:xfrm>
            <a:off x="430214" y="1274763"/>
            <a:ext cx="8275637" cy="4946650"/>
          </a:xfrm>
          <a:prstGeom prst="rect">
            <a:avLst/>
          </a:prstGeom>
          <a:noFill/>
          <a:ln w="9525" algn="ctr">
            <a:noFill/>
            <a:miter lim="800000"/>
            <a:headEnd/>
            <a:tailEnd/>
          </a:ln>
          <a:effectLst/>
        </p:spPr>
        <p:txBody>
          <a:bodyPr lIns="86493" tIns="43247" rIns="86493" bIns="43247"/>
          <a:lstStyle/>
          <a:p>
            <a:pPr marL="222250" indent="-222250" algn="l" eaLnBrk="0" hangingPunct="0">
              <a:buClr>
                <a:srgbClr val="688A92"/>
              </a:buClr>
              <a:buSzPct val="110000"/>
              <a:buFont typeface="Wingdings" pitchFamily="2" charset="2"/>
              <a:buChar char="§"/>
            </a:pPr>
            <a:endParaRPr lang="en-US" sz="2200" dirty="0"/>
          </a:p>
        </p:txBody>
      </p:sp>
      <p:sp>
        <p:nvSpPr>
          <p:cNvPr id="43045" name="slidemaster_content"/>
          <p:cNvSpPr>
            <a:spLocks noGrp="1" noChangeArrowheads="1"/>
          </p:cNvSpPr>
          <p:nvPr>
            <p:ph type="body" idx="1"/>
          </p:nvPr>
        </p:nvSpPr>
        <p:spPr bwMode="black">
          <a:xfrm>
            <a:off x="457200" y="1536192"/>
            <a:ext cx="8225153" cy="463600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CA" dirty="0" smtClean="0"/>
              <a:t>Level one bullet text is Arial 20</a:t>
            </a:r>
          </a:p>
          <a:p>
            <a:pPr lvl="1"/>
            <a:r>
              <a:rPr lang="en-CA" dirty="0" smtClean="0"/>
              <a:t>Level two bullet text is Arial 18</a:t>
            </a:r>
          </a:p>
          <a:p>
            <a:pPr lvl="2"/>
            <a:r>
              <a:rPr lang="en-CA" dirty="0" smtClean="0"/>
              <a:t>Level three bullet text is Arial 18</a:t>
            </a:r>
          </a:p>
          <a:p>
            <a:pPr lvl="3"/>
            <a:r>
              <a:rPr lang="en-CA" dirty="0" smtClean="0"/>
              <a:t>Level four bullet is Arial 18</a:t>
            </a:r>
          </a:p>
          <a:p>
            <a:pPr lvl="4"/>
            <a:r>
              <a:rPr lang="en-CA" dirty="0" smtClean="0"/>
              <a:t>Level five bullet is Arial 18</a:t>
            </a:r>
          </a:p>
        </p:txBody>
      </p:sp>
      <p:sp>
        <p:nvSpPr>
          <p:cNvPr id="8" name="slidemaster_pagenumber"/>
          <p:cNvSpPr txBox="1">
            <a:spLocks noChangeArrowheads="1"/>
          </p:cNvSpPr>
          <p:nvPr/>
        </p:nvSpPr>
        <p:spPr bwMode="auto">
          <a:xfrm>
            <a:off x="4114800" y="6675120"/>
            <a:ext cx="914400" cy="138499"/>
          </a:xfrm>
          <a:prstGeom prst="rect">
            <a:avLst/>
          </a:prstGeom>
          <a:noFill/>
          <a:ln w="12700" algn="ctr">
            <a:noFill/>
            <a:miter lim="800000"/>
            <a:headEnd/>
            <a:tailEnd/>
          </a:ln>
          <a:effectLst/>
        </p:spPr>
        <p:txBody>
          <a:bodyPr tIns="0" bIns="0">
            <a:spAutoFit/>
          </a:bodyPr>
          <a:lstStyle/>
          <a:p>
            <a:pPr algn="ctr">
              <a:spcBef>
                <a:spcPct val="50000"/>
              </a:spcBef>
            </a:pPr>
            <a:r>
              <a:rPr lang="en-CA" sz="900" dirty="0">
                <a:solidFill>
                  <a:schemeClr val="bg1"/>
                </a:solidFill>
              </a:rPr>
              <a:t>− </a:t>
            </a:r>
            <a:fld id="{B1D876E0-1F81-4D7B-A35F-3042955D22B2}" type="slidenum">
              <a:rPr lang="en-CA" sz="900">
                <a:solidFill>
                  <a:schemeClr val="bg1"/>
                </a:solidFill>
              </a:rPr>
              <a:pPr algn="ctr">
                <a:spcBef>
                  <a:spcPct val="50000"/>
                </a:spcBef>
              </a:pPr>
              <a:t>‹#›</a:t>
            </a:fld>
            <a:r>
              <a:rPr lang="en-CA" sz="900" dirty="0">
                <a:solidFill>
                  <a:schemeClr val="bg1"/>
                </a:solidFill>
              </a:rPr>
              <a:t> −</a:t>
            </a:r>
          </a:p>
        </p:txBody>
      </p:sp>
      <p:sp>
        <p:nvSpPr>
          <p:cNvPr id="9" name="slidemaster_copyright"/>
          <p:cNvSpPr>
            <a:spLocks noChangeArrowheads="1"/>
          </p:cNvSpPr>
          <p:nvPr/>
        </p:nvSpPr>
        <p:spPr bwMode="auto">
          <a:xfrm>
            <a:off x="228601" y="6657976"/>
            <a:ext cx="2174875" cy="128587"/>
          </a:xfrm>
          <a:prstGeom prst="rect">
            <a:avLst/>
          </a:prstGeom>
          <a:noFill/>
          <a:ln w="9525">
            <a:noFill/>
            <a:miter lim="800000"/>
            <a:headEnd/>
            <a:tailEnd/>
          </a:ln>
          <a:effectLst/>
        </p:spPr>
        <p:txBody>
          <a:bodyPr wrap="none" lIns="0" tIns="0" rIns="0" bIns="0" anchor="b"/>
          <a:lstStyle/>
          <a:p>
            <a:r>
              <a:rPr lang="en-US" sz="600" dirty="0" smtClean="0">
                <a:solidFill>
                  <a:schemeClr val="bg1"/>
                </a:solidFill>
              </a:rPr>
              <a:t>© 2014 ZS Associates     |     CONFIDENTIAL</a:t>
            </a:r>
            <a:endParaRPr lang="en-US" sz="600" dirty="0">
              <a:solidFill>
                <a:schemeClr val="bg1"/>
              </a:solidFill>
              <a:latin typeface="Arial" pitchFamily="34" charset="0"/>
            </a:endParaRPr>
          </a:p>
        </p:txBody>
      </p:sp>
      <p:sp>
        <p:nvSpPr>
          <p:cNvPr id="11" name="slidemaster_filename"/>
          <p:cNvSpPr>
            <a:spLocks noChangeArrowheads="1"/>
          </p:cNvSpPr>
          <p:nvPr/>
        </p:nvSpPr>
        <p:spPr bwMode="black">
          <a:xfrm>
            <a:off x="6738938" y="6714077"/>
            <a:ext cx="2176463" cy="73866"/>
          </a:xfrm>
          <a:prstGeom prst="rect">
            <a:avLst/>
          </a:prstGeom>
          <a:noFill/>
          <a:ln w="9525">
            <a:noFill/>
            <a:miter lim="800000"/>
            <a:headEnd/>
            <a:tailEnd/>
          </a:ln>
          <a:effectLst/>
        </p:spPr>
        <p:txBody>
          <a:bodyPr lIns="0" tIns="0" rIns="0" bIns="0" anchor="ctr" anchorCtr="0">
            <a:spAutoFit/>
          </a:bodyPr>
          <a:lstStyle/>
          <a:p>
            <a:pPr algn="r" defTabSz="938213">
              <a:lnSpc>
                <a:spcPct val="80000"/>
              </a:lnSpc>
              <a:spcBef>
                <a:spcPct val="0"/>
              </a:spcBef>
            </a:pPr>
            <a:r>
              <a:rPr lang="en-US" sz="600" smtClean="0">
                <a:solidFill>
                  <a:schemeClr val="bg1"/>
                </a:solidFill>
              </a:rPr>
              <a:t>20150818_DS Transfer_Project Discussion_v0 03ng</a:t>
            </a:r>
            <a:endParaRPr lang="en-US" sz="6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iming>
    <p:tnLst>
      <p:par>
        <p:cTn id="1" dur="indefinite" restart="never" nodeType="tmRoot"/>
      </p:par>
    </p:tnLst>
  </p:timing>
  <p:txStyles>
    <p:titleStyle>
      <a:lvl1pPr algn="l" rtl="0" eaLnBrk="1" fontAlgn="base" hangingPunct="1">
        <a:spcBef>
          <a:spcPct val="0"/>
        </a:spcBef>
        <a:spcAft>
          <a:spcPct val="0"/>
        </a:spcAft>
        <a:defRPr sz="2800" baseline="0">
          <a:solidFill>
            <a:schemeClr val="bg2"/>
          </a:solidFill>
          <a:latin typeface="+mj-lt"/>
          <a:ea typeface="+mj-ea"/>
          <a:cs typeface="+mj-cs"/>
        </a:defRPr>
      </a:lvl1pPr>
      <a:lvl2pPr algn="l" rtl="0" eaLnBrk="1" fontAlgn="base" hangingPunct="1">
        <a:spcBef>
          <a:spcPct val="0"/>
        </a:spcBef>
        <a:spcAft>
          <a:spcPct val="0"/>
        </a:spcAft>
        <a:defRPr sz="2800">
          <a:solidFill>
            <a:schemeClr val="tx1"/>
          </a:solidFill>
          <a:latin typeface="Arial" charset="0"/>
        </a:defRPr>
      </a:lvl2pPr>
      <a:lvl3pPr algn="l" rtl="0" eaLnBrk="1" fontAlgn="base" hangingPunct="1">
        <a:spcBef>
          <a:spcPct val="0"/>
        </a:spcBef>
        <a:spcAft>
          <a:spcPct val="0"/>
        </a:spcAft>
        <a:defRPr sz="2800">
          <a:solidFill>
            <a:schemeClr val="tx1"/>
          </a:solidFill>
          <a:latin typeface="Arial" charset="0"/>
        </a:defRPr>
      </a:lvl3pPr>
      <a:lvl4pPr algn="l" rtl="0" eaLnBrk="1" fontAlgn="base" hangingPunct="1">
        <a:spcBef>
          <a:spcPct val="0"/>
        </a:spcBef>
        <a:spcAft>
          <a:spcPct val="0"/>
        </a:spcAft>
        <a:defRPr sz="2800">
          <a:solidFill>
            <a:schemeClr val="tx1"/>
          </a:solidFill>
          <a:latin typeface="Arial" charset="0"/>
        </a:defRPr>
      </a:lvl4pPr>
      <a:lvl5pPr algn="l" rtl="0" eaLnBrk="1" fontAlgn="base" hangingPunct="1">
        <a:spcBef>
          <a:spcPct val="0"/>
        </a:spcBef>
        <a:spcAft>
          <a:spcPct val="0"/>
        </a:spcAft>
        <a:defRPr sz="2800">
          <a:solidFill>
            <a:schemeClr val="tx1"/>
          </a:solidFill>
          <a:latin typeface="Arial" charset="0"/>
        </a:defRPr>
      </a:lvl5pPr>
      <a:lvl6pPr marL="457200" algn="l" rtl="0" eaLnBrk="1" fontAlgn="base" hangingPunct="1">
        <a:spcBef>
          <a:spcPct val="0"/>
        </a:spcBef>
        <a:spcAft>
          <a:spcPct val="0"/>
        </a:spcAft>
        <a:defRPr sz="2800">
          <a:solidFill>
            <a:schemeClr val="tx1"/>
          </a:solidFill>
          <a:latin typeface="Arial" charset="0"/>
        </a:defRPr>
      </a:lvl6pPr>
      <a:lvl7pPr marL="914400" algn="l" rtl="0" eaLnBrk="1" fontAlgn="base" hangingPunct="1">
        <a:spcBef>
          <a:spcPct val="0"/>
        </a:spcBef>
        <a:spcAft>
          <a:spcPct val="0"/>
        </a:spcAft>
        <a:defRPr sz="2800">
          <a:solidFill>
            <a:schemeClr val="tx1"/>
          </a:solidFill>
          <a:latin typeface="Arial" charset="0"/>
        </a:defRPr>
      </a:lvl7pPr>
      <a:lvl8pPr marL="1371600" algn="l" rtl="0" eaLnBrk="1" fontAlgn="base" hangingPunct="1">
        <a:spcBef>
          <a:spcPct val="0"/>
        </a:spcBef>
        <a:spcAft>
          <a:spcPct val="0"/>
        </a:spcAft>
        <a:defRPr sz="2800">
          <a:solidFill>
            <a:schemeClr val="tx1"/>
          </a:solidFill>
          <a:latin typeface="Arial" charset="0"/>
        </a:defRPr>
      </a:lvl8pPr>
      <a:lvl9pPr marL="1828800" algn="l" rtl="0" eaLnBrk="1" fontAlgn="base" hangingPunct="1">
        <a:spcBef>
          <a:spcPct val="0"/>
        </a:spcBef>
        <a:spcAft>
          <a:spcPct val="0"/>
        </a:spcAft>
        <a:defRPr sz="2800">
          <a:solidFill>
            <a:schemeClr val="tx1"/>
          </a:solidFill>
          <a:latin typeface="Arial" charset="0"/>
        </a:defRPr>
      </a:lvl9pPr>
    </p:titleStyle>
    <p:bodyStyle>
      <a:lvl1pPr marL="222250" indent="-222250" algn="l" rtl="0" eaLnBrk="1" fontAlgn="base" hangingPunct="1">
        <a:spcBef>
          <a:spcPct val="20000"/>
        </a:spcBef>
        <a:spcAft>
          <a:spcPct val="0"/>
        </a:spcAft>
        <a:buClr>
          <a:schemeClr val="tx2"/>
        </a:buClr>
        <a:buSzPct val="110000"/>
        <a:buFont typeface="Wingdings" pitchFamily="2" charset="2"/>
        <a:buChar char="§"/>
        <a:defRPr sz="2000">
          <a:solidFill>
            <a:schemeClr val="tx1"/>
          </a:solidFill>
          <a:latin typeface="+mn-lt"/>
          <a:ea typeface="+mn-ea"/>
          <a:cs typeface="+mn-cs"/>
        </a:defRPr>
      </a:lvl1pPr>
      <a:lvl2pPr marL="652463" indent="-222250" algn="l" rtl="0" eaLnBrk="1" fontAlgn="base" hangingPunct="1">
        <a:spcBef>
          <a:spcPct val="20000"/>
        </a:spcBef>
        <a:spcAft>
          <a:spcPct val="0"/>
        </a:spcAft>
        <a:buClr>
          <a:schemeClr val="tx2"/>
        </a:buClr>
        <a:buSzPct val="110000"/>
        <a:buFont typeface="Arial" charset="0"/>
        <a:buChar char="–"/>
        <a:defRPr sz="1800">
          <a:solidFill>
            <a:schemeClr val="tx1"/>
          </a:solidFill>
          <a:latin typeface="+mn-lt"/>
        </a:defRPr>
      </a:lvl2pPr>
      <a:lvl3pPr marL="1084263" indent="-222250" algn="l" rtl="0" eaLnBrk="1" fontAlgn="base" hangingPunct="1">
        <a:spcBef>
          <a:spcPct val="20000"/>
        </a:spcBef>
        <a:spcAft>
          <a:spcPct val="0"/>
        </a:spcAft>
        <a:buClr>
          <a:schemeClr val="tx2"/>
        </a:buClr>
        <a:buSzPct val="110000"/>
        <a:buFont typeface="Arial" charset="0"/>
        <a:buChar char="•"/>
        <a:defRPr sz="1800">
          <a:solidFill>
            <a:schemeClr val="tx1"/>
          </a:solidFill>
          <a:latin typeface="+mn-lt"/>
        </a:defRPr>
      </a:lvl3pPr>
      <a:lvl4pPr marL="1514475" indent="-222250" algn="l" rtl="0" eaLnBrk="1" fontAlgn="base" hangingPunct="1">
        <a:spcBef>
          <a:spcPct val="20000"/>
        </a:spcBef>
        <a:spcAft>
          <a:spcPct val="0"/>
        </a:spcAft>
        <a:buClr>
          <a:schemeClr val="tx2"/>
        </a:buClr>
        <a:buSzPct val="110000"/>
        <a:buFont typeface="Arial" charset="0"/>
        <a:buChar char="•"/>
        <a:defRPr sz="1800">
          <a:solidFill>
            <a:schemeClr val="tx1"/>
          </a:solidFill>
          <a:latin typeface="+mn-lt"/>
        </a:defRPr>
      </a:lvl4pPr>
      <a:lvl5pPr marL="1889125" indent="-165100" algn="l" rtl="0" eaLnBrk="1" fontAlgn="base" hangingPunct="1">
        <a:spcBef>
          <a:spcPct val="20000"/>
        </a:spcBef>
        <a:spcAft>
          <a:spcPct val="0"/>
        </a:spcAft>
        <a:buClr>
          <a:schemeClr val="tx2"/>
        </a:buClr>
        <a:buSzPct val="110000"/>
        <a:buFont typeface="Arial" charset="0"/>
        <a:buChar char="•"/>
        <a:defRPr sz="1800">
          <a:solidFill>
            <a:schemeClr val="tx1"/>
          </a:solidFill>
          <a:latin typeface="+mn-lt"/>
        </a:defRPr>
      </a:lvl5pPr>
      <a:lvl6pPr marL="2346325" indent="-165100" algn="l" rtl="0" eaLnBrk="1" fontAlgn="base" hangingPunct="1">
        <a:spcBef>
          <a:spcPct val="20000"/>
        </a:spcBef>
        <a:spcAft>
          <a:spcPct val="0"/>
        </a:spcAft>
        <a:buClr>
          <a:srgbClr val="688A92"/>
        </a:buClr>
        <a:buSzPct val="110000"/>
        <a:buFont typeface="Arial" charset="0"/>
        <a:buChar char="•"/>
        <a:defRPr sz="1800">
          <a:solidFill>
            <a:schemeClr val="tx1"/>
          </a:solidFill>
          <a:latin typeface="+mn-lt"/>
        </a:defRPr>
      </a:lvl6pPr>
      <a:lvl7pPr marL="2803525" indent="-165100" algn="l" rtl="0" eaLnBrk="1" fontAlgn="base" hangingPunct="1">
        <a:spcBef>
          <a:spcPct val="20000"/>
        </a:spcBef>
        <a:spcAft>
          <a:spcPct val="0"/>
        </a:spcAft>
        <a:buClr>
          <a:srgbClr val="688A92"/>
        </a:buClr>
        <a:buSzPct val="110000"/>
        <a:buFont typeface="Arial" charset="0"/>
        <a:buChar char="•"/>
        <a:defRPr sz="1800">
          <a:solidFill>
            <a:schemeClr val="tx1"/>
          </a:solidFill>
          <a:latin typeface="+mn-lt"/>
        </a:defRPr>
      </a:lvl7pPr>
      <a:lvl8pPr marL="3260725" indent="-165100" algn="l" rtl="0" eaLnBrk="1" fontAlgn="base" hangingPunct="1">
        <a:spcBef>
          <a:spcPct val="20000"/>
        </a:spcBef>
        <a:spcAft>
          <a:spcPct val="0"/>
        </a:spcAft>
        <a:buClr>
          <a:srgbClr val="688A92"/>
        </a:buClr>
        <a:buSzPct val="110000"/>
        <a:buFont typeface="Arial" charset="0"/>
        <a:buChar char="•"/>
        <a:defRPr sz="1800">
          <a:solidFill>
            <a:schemeClr val="tx1"/>
          </a:solidFill>
          <a:latin typeface="+mn-lt"/>
        </a:defRPr>
      </a:lvl8pPr>
      <a:lvl9pPr marL="3717925" indent="-165100" algn="l" rtl="0" eaLnBrk="1" fontAlgn="base" hangingPunct="1">
        <a:spcBef>
          <a:spcPct val="20000"/>
        </a:spcBef>
        <a:spcAft>
          <a:spcPct val="0"/>
        </a:spcAft>
        <a:buClr>
          <a:srgbClr val="688A92"/>
        </a:buClr>
        <a:buSzPct val="110000"/>
        <a:buFont typeface="Arial" charset="0"/>
        <a:buChar char="•"/>
        <a:defRPr sz="1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49" name="slide_project&amp;pres_name"/>
          <p:cNvSpPr>
            <a:spLocks noChangeArrowheads="1"/>
          </p:cNvSpPr>
          <p:nvPr/>
        </p:nvSpPr>
        <p:spPr bwMode="blackWhite">
          <a:xfrm>
            <a:off x="1307592" y="2432304"/>
            <a:ext cx="6038851" cy="1365250"/>
          </a:xfrm>
          <a:prstGeom prst="rect">
            <a:avLst/>
          </a:prstGeom>
          <a:noFill/>
          <a:ln w="9525" algn="ctr">
            <a:noFill/>
            <a:miter lim="800000"/>
            <a:headEnd/>
            <a:tailEnd/>
          </a:ln>
          <a:effectLst>
            <a:outerShdw sx="1000" sy="1000" algn="ctr" rotWithShape="0">
              <a:schemeClr val="bg1"/>
            </a:outerShdw>
          </a:effectLst>
        </p:spPr>
        <p:txBody>
          <a:bodyPr lIns="0" tIns="0" rIns="0" bIns="0" anchor="b"/>
          <a:lstStyle/>
          <a:p>
            <a:pPr>
              <a:spcBef>
                <a:spcPct val="0"/>
              </a:spcBef>
            </a:pPr>
            <a:r>
              <a:rPr lang="en-US" sz="2400" b="1" dirty="0" smtClean="0">
                <a:solidFill>
                  <a:schemeClr val="bg2"/>
                </a:solidFill>
              </a:rPr>
              <a:t>Show </a:t>
            </a:r>
            <a:r>
              <a:rPr lang="en-US" sz="2400" b="1" dirty="0" smtClean="0">
                <a:solidFill>
                  <a:schemeClr val="bg2"/>
                </a:solidFill>
              </a:rPr>
              <a:t>of Hands</a:t>
            </a:r>
          </a:p>
          <a:p>
            <a:pPr>
              <a:spcBef>
                <a:spcPct val="0"/>
              </a:spcBef>
            </a:pPr>
            <a:r>
              <a:rPr lang="en-US" sz="1600" dirty="0" err="1" smtClean="0">
                <a:solidFill>
                  <a:schemeClr val="bg2"/>
                </a:solidFill>
              </a:rPr>
              <a:t>Kaggle</a:t>
            </a:r>
            <a:r>
              <a:rPr lang="en-US" sz="1600" dirty="0" smtClean="0">
                <a:solidFill>
                  <a:schemeClr val="bg2"/>
                </a:solidFill>
              </a:rPr>
              <a:t> Competition</a:t>
            </a:r>
            <a:endParaRPr lang="en-US" sz="1600" dirty="0">
              <a:solidFill>
                <a:schemeClr val="bg2"/>
              </a:solidFill>
            </a:endParaRPr>
          </a:p>
        </p:txBody>
      </p:sp>
      <p:sp>
        <p:nvSpPr>
          <p:cNvPr id="48152" name="slide_date"/>
          <p:cNvSpPr>
            <a:spLocks noChangeArrowheads="1"/>
          </p:cNvSpPr>
          <p:nvPr/>
        </p:nvSpPr>
        <p:spPr bwMode="blackWhite">
          <a:xfrm>
            <a:off x="1307578" y="3871912"/>
            <a:ext cx="6043613" cy="319088"/>
          </a:xfrm>
          <a:prstGeom prst="rect">
            <a:avLst/>
          </a:prstGeom>
          <a:noFill/>
          <a:ln w="9525" algn="ctr">
            <a:noFill/>
            <a:miter lim="800000"/>
            <a:headEnd/>
            <a:tailEnd/>
          </a:ln>
          <a:effectLst/>
        </p:spPr>
        <p:txBody>
          <a:bodyPr lIns="0" tIns="0" rIns="0" bIns="0"/>
          <a:lstStyle/>
          <a:p>
            <a:pPr algn="l" eaLnBrk="0" hangingPunct="0">
              <a:buSzPct val="110000"/>
            </a:pPr>
            <a:r>
              <a:rPr lang="en-US" sz="1200" dirty="0" smtClean="0"/>
              <a:t>Documented on August </a:t>
            </a:r>
            <a:r>
              <a:rPr lang="en-US" sz="1200" dirty="0" smtClean="0"/>
              <a:t>18, 2015</a:t>
            </a:r>
            <a:endParaRPr lang="en-US" sz="1200" dirty="0"/>
          </a:p>
        </p:txBody>
      </p:sp>
      <p:pic>
        <p:nvPicPr>
          <p:cNvPr id="18434" name="Picture 2" descr="C:\Users\ng8840\Desktop\Personal Document Files\RFiles\Kaggle\ShowOfHands\front_p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26291" r="24882"/>
          <a:stretch/>
        </p:blipFill>
        <p:spPr bwMode="auto">
          <a:xfrm>
            <a:off x="8000999" y="152400"/>
            <a:ext cx="990601"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738717" y="3886200"/>
            <a:ext cx="7948083" cy="1701800"/>
          </a:xfrm>
          <a:prstGeom prst="rect">
            <a:avLst/>
          </a:prstGeom>
          <a:solidFill>
            <a:srgbClr val="F3E1F0">
              <a:alpha val="49804"/>
            </a:srgb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3" name="Rectangle 2"/>
          <p:cNvSpPr/>
          <p:nvPr/>
        </p:nvSpPr>
        <p:spPr bwMode="auto">
          <a:xfrm>
            <a:off x="738716" y="2184400"/>
            <a:ext cx="7948083" cy="1701800"/>
          </a:xfrm>
          <a:prstGeom prst="rect">
            <a:avLst/>
          </a:prstGeom>
          <a:solidFill>
            <a:srgbClr val="E7F4F2">
              <a:alpha val="50196"/>
            </a:srgb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2" name="Title 1"/>
          <p:cNvSpPr>
            <a:spLocks noGrp="1"/>
          </p:cNvSpPr>
          <p:nvPr>
            <p:ph type="title"/>
          </p:nvPr>
        </p:nvSpPr>
        <p:spPr>
          <a:xfrm>
            <a:off x="457200" y="457200"/>
            <a:ext cx="8229909" cy="307777"/>
          </a:xfrm>
        </p:spPr>
        <p:txBody>
          <a:bodyPr/>
          <a:lstStyle/>
          <a:p>
            <a:r>
              <a:rPr lang="en-US" sz="2000" b="1" dirty="0" smtClean="0"/>
              <a:t>Project Summary</a:t>
            </a:r>
            <a:endParaRPr lang="en-US" sz="2000" b="1"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Executive Summary</a:t>
            </a:r>
            <a:endParaRPr lang="en-US" sz="1000" b="1" i="1" dirty="0">
              <a:solidFill>
                <a:srgbClr val="4F868E"/>
              </a:solidFill>
              <a:latin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119589447"/>
              </p:ext>
            </p:extLst>
          </p:nvPr>
        </p:nvGraphicFramePr>
        <p:xfrm>
          <a:off x="1295399" y="5596462"/>
          <a:ext cx="7391398" cy="741680"/>
        </p:xfrm>
        <a:graphic>
          <a:graphicData uri="http://schemas.openxmlformats.org/drawingml/2006/table">
            <a:tbl>
              <a:tblPr firstRow="1" bandRow="1">
                <a:tableStyleId>{5C22544A-7EE6-4342-B048-85BDC9FD1C3A}</a:tableStyleId>
              </a:tblPr>
              <a:tblGrid>
                <a:gridCol w="1055914">
                  <a:extLst>
                    <a:ext uri="{9D8B030D-6E8A-4147-A177-3AD203B41FA5}">
                      <a16:colId xmlns:a16="http://schemas.microsoft.com/office/drawing/2014/main" val="20000"/>
                    </a:ext>
                  </a:extLst>
                </a:gridCol>
                <a:gridCol w="1055914">
                  <a:extLst>
                    <a:ext uri="{9D8B030D-6E8A-4147-A177-3AD203B41FA5}">
                      <a16:colId xmlns:a16="http://schemas.microsoft.com/office/drawing/2014/main" val="20001"/>
                    </a:ext>
                  </a:extLst>
                </a:gridCol>
                <a:gridCol w="1055914">
                  <a:extLst>
                    <a:ext uri="{9D8B030D-6E8A-4147-A177-3AD203B41FA5}">
                      <a16:colId xmlns:a16="http://schemas.microsoft.com/office/drawing/2014/main" val="20002"/>
                    </a:ext>
                  </a:extLst>
                </a:gridCol>
                <a:gridCol w="1055914">
                  <a:extLst>
                    <a:ext uri="{9D8B030D-6E8A-4147-A177-3AD203B41FA5}">
                      <a16:colId xmlns:a16="http://schemas.microsoft.com/office/drawing/2014/main" val="20003"/>
                    </a:ext>
                  </a:extLst>
                </a:gridCol>
                <a:gridCol w="1055914">
                  <a:extLst>
                    <a:ext uri="{9D8B030D-6E8A-4147-A177-3AD203B41FA5}">
                      <a16:colId xmlns:a16="http://schemas.microsoft.com/office/drawing/2014/main" val="20004"/>
                    </a:ext>
                  </a:extLst>
                </a:gridCol>
                <a:gridCol w="1055914">
                  <a:extLst>
                    <a:ext uri="{9D8B030D-6E8A-4147-A177-3AD203B41FA5}">
                      <a16:colId xmlns:a16="http://schemas.microsoft.com/office/drawing/2014/main" val="20005"/>
                    </a:ext>
                  </a:extLst>
                </a:gridCol>
                <a:gridCol w="1055914">
                  <a:extLst>
                    <a:ext uri="{9D8B030D-6E8A-4147-A177-3AD203B41FA5}">
                      <a16:colId xmlns:a16="http://schemas.microsoft.com/office/drawing/2014/main" val="20006"/>
                    </a:ext>
                  </a:extLst>
                </a:gridCol>
              </a:tblGrid>
              <a:tr h="370840">
                <a:tc>
                  <a:txBody>
                    <a:bodyPr/>
                    <a:lstStyle/>
                    <a:p>
                      <a:pPr algn="ctr"/>
                      <a:r>
                        <a:rPr lang="en-US" sz="700" dirty="0" smtClean="0"/>
                        <a:t>Logistic Regression</a:t>
                      </a:r>
                      <a:endParaRPr lang="en-US" sz="7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50000"/>
                      </a:schemeClr>
                    </a:solidFill>
                  </a:tcPr>
                </a:tc>
                <a:tc>
                  <a:txBody>
                    <a:bodyPr/>
                    <a:lstStyle/>
                    <a:p>
                      <a:pPr algn="ctr"/>
                      <a:r>
                        <a:rPr lang="en-US" sz="700" dirty="0" smtClean="0"/>
                        <a:t>Decision Tree</a:t>
                      </a:r>
                      <a:endParaRPr lang="en-US" sz="700" dirty="0"/>
                    </a:p>
                  </a:txBody>
                  <a:tcPr anchor="ctr">
                    <a:lnT w="12700" cap="flat" cmpd="sng" algn="ctr">
                      <a:solidFill>
                        <a:schemeClr val="tx1"/>
                      </a:solidFill>
                      <a:prstDash val="solid"/>
                      <a:round/>
                      <a:headEnd type="none" w="med" len="med"/>
                      <a:tailEnd type="none" w="med" len="med"/>
                    </a:lnT>
                    <a:solidFill>
                      <a:schemeClr val="accent2">
                        <a:lumMod val="50000"/>
                      </a:schemeClr>
                    </a:solidFill>
                  </a:tcPr>
                </a:tc>
                <a:tc>
                  <a:txBody>
                    <a:bodyPr/>
                    <a:lstStyle/>
                    <a:p>
                      <a:pPr algn="ctr"/>
                      <a:r>
                        <a:rPr lang="en-US" sz="700" dirty="0" smtClean="0"/>
                        <a:t>Random</a:t>
                      </a:r>
                      <a:r>
                        <a:rPr lang="en-US" sz="700" baseline="0" dirty="0" smtClean="0"/>
                        <a:t> Forest</a:t>
                      </a:r>
                      <a:endParaRPr lang="en-US" sz="700" dirty="0"/>
                    </a:p>
                  </a:txBody>
                  <a:tcPr anchor="ctr">
                    <a:lnT w="12700" cap="flat" cmpd="sng" algn="ctr">
                      <a:solidFill>
                        <a:schemeClr val="tx1"/>
                      </a:solidFill>
                      <a:prstDash val="solid"/>
                      <a:round/>
                      <a:headEnd type="none" w="med" len="med"/>
                      <a:tailEnd type="none" w="med" len="med"/>
                    </a:lnT>
                    <a:solidFill>
                      <a:schemeClr val="accent2">
                        <a:lumMod val="50000"/>
                      </a:schemeClr>
                    </a:solidFill>
                  </a:tcPr>
                </a:tc>
                <a:tc>
                  <a:txBody>
                    <a:bodyPr/>
                    <a:lstStyle/>
                    <a:p>
                      <a:pPr algn="ctr"/>
                      <a:r>
                        <a:rPr lang="en-US" sz="700" dirty="0" smtClean="0"/>
                        <a:t>Gradient Boosting Machine</a:t>
                      </a:r>
                      <a:endParaRPr lang="en-US" sz="700" dirty="0"/>
                    </a:p>
                  </a:txBody>
                  <a:tcPr anchor="ctr">
                    <a:lnT w="12700" cap="flat" cmpd="sng" algn="ctr">
                      <a:solidFill>
                        <a:schemeClr val="tx1"/>
                      </a:solidFill>
                      <a:prstDash val="solid"/>
                      <a:round/>
                      <a:headEnd type="none" w="med" len="med"/>
                      <a:tailEnd type="none" w="med" len="med"/>
                    </a:lnT>
                    <a:solidFill>
                      <a:schemeClr val="accent2">
                        <a:lumMod val="50000"/>
                      </a:schemeClr>
                    </a:solidFill>
                  </a:tcPr>
                </a:tc>
                <a:tc>
                  <a:txBody>
                    <a:bodyPr/>
                    <a:lstStyle/>
                    <a:p>
                      <a:pPr algn="ctr"/>
                      <a:r>
                        <a:rPr lang="en-US" sz="700" dirty="0" smtClean="0"/>
                        <a:t>Support Vector Machine</a:t>
                      </a:r>
                      <a:endParaRPr lang="en-US" sz="700" dirty="0"/>
                    </a:p>
                  </a:txBody>
                  <a:tcPr anchor="ctr">
                    <a:lnT w="12700" cap="flat" cmpd="sng" algn="ctr">
                      <a:solidFill>
                        <a:schemeClr val="tx1"/>
                      </a:solidFill>
                      <a:prstDash val="solid"/>
                      <a:round/>
                      <a:headEnd type="none" w="med" len="med"/>
                      <a:tailEnd type="none" w="med" len="med"/>
                    </a:lnT>
                    <a:solidFill>
                      <a:schemeClr val="accent2">
                        <a:lumMod val="50000"/>
                      </a:schemeClr>
                    </a:solidFill>
                  </a:tcPr>
                </a:tc>
                <a:tc>
                  <a:txBody>
                    <a:bodyPr/>
                    <a:lstStyle/>
                    <a:p>
                      <a:pPr algn="ctr"/>
                      <a:r>
                        <a:rPr lang="en-US" sz="700" dirty="0" smtClean="0"/>
                        <a:t>Linear Discriminant Analysis</a:t>
                      </a:r>
                      <a:endParaRPr lang="en-US" sz="700" dirty="0"/>
                    </a:p>
                  </a:txBody>
                  <a:tcPr anchor="ctr">
                    <a:lnT w="12700" cap="flat" cmpd="sng" algn="ctr">
                      <a:solidFill>
                        <a:schemeClr val="tx1"/>
                      </a:solidFill>
                      <a:prstDash val="solid"/>
                      <a:round/>
                      <a:headEnd type="none" w="med" len="med"/>
                      <a:tailEnd type="none" w="med" len="med"/>
                    </a:lnT>
                    <a:solidFill>
                      <a:schemeClr val="accent2">
                        <a:lumMod val="50000"/>
                      </a:schemeClr>
                    </a:solidFill>
                  </a:tcPr>
                </a:tc>
                <a:tc>
                  <a:txBody>
                    <a:bodyPr/>
                    <a:lstStyle/>
                    <a:p>
                      <a:pPr algn="ctr"/>
                      <a:r>
                        <a:rPr lang="en-US" sz="700" dirty="0" smtClean="0"/>
                        <a:t>Naïve Bayes</a:t>
                      </a:r>
                      <a:endParaRPr lang="en-US" sz="7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50000"/>
                      </a:schemeClr>
                    </a:solidFill>
                  </a:tcPr>
                </a:tc>
                <a:extLst>
                  <a:ext uri="{0D108BD9-81ED-4DB2-BD59-A6C34878D82A}">
                    <a16:rowId xmlns:a16="http://schemas.microsoft.com/office/drawing/2014/main" val="10000"/>
                  </a:ext>
                </a:extLst>
              </a:tr>
              <a:tr h="370840">
                <a:tc>
                  <a:txBody>
                    <a:bodyPr/>
                    <a:lstStyle/>
                    <a:p>
                      <a:pPr algn="ctr"/>
                      <a:r>
                        <a:rPr lang="en-US" sz="1100" b="1" dirty="0" smtClean="0"/>
                        <a:t>0.753</a:t>
                      </a:r>
                      <a:endParaRPr lang="en-US" sz="1100" b="1"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smtClean="0"/>
                        <a:t>0.692</a:t>
                      </a:r>
                      <a:endParaRPr lang="en-US" sz="1100" b="1" dirty="0"/>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smtClean="0"/>
                        <a:t>0.732</a:t>
                      </a:r>
                      <a:endParaRPr lang="en-US" sz="1100" b="1" dirty="0"/>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smtClean="0"/>
                        <a:t>0.763</a:t>
                      </a:r>
                      <a:endParaRPr lang="en-US" sz="1100" b="1" dirty="0"/>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smtClean="0"/>
                        <a:t>0.757</a:t>
                      </a:r>
                      <a:endParaRPr lang="en-US" sz="1100" b="1" dirty="0"/>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smtClean="0"/>
                        <a:t>0.753</a:t>
                      </a:r>
                      <a:endParaRPr lang="en-US" sz="1100" b="1" dirty="0"/>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smtClean="0"/>
                        <a:t>0.751</a:t>
                      </a:r>
                      <a:endParaRPr lang="en-US" sz="1100" b="1"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8" name="Chart 7"/>
          <p:cNvGraphicFramePr/>
          <p:nvPr>
            <p:extLst>
              <p:ext uri="{D42A27DB-BD31-4B8C-83A1-F6EECF244321}">
                <p14:modId xmlns:p14="http://schemas.microsoft.com/office/powerpoint/2010/main" val="1738992717"/>
              </p:ext>
            </p:extLst>
          </p:nvPr>
        </p:nvGraphicFramePr>
        <p:xfrm>
          <a:off x="304799" y="2057400"/>
          <a:ext cx="7992533" cy="3733800"/>
        </p:xfrm>
        <a:graphic>
          <a:graphicData uri="http://schemas.openxmlformats.org/drawingml/2006/chart">
            <c:chart xmlns:c="http://schemas.openxmlformats.org/drawingml/2006/chart" xmlns:r="http://schemas.openxmlformats.org/officeDocument/2006/relationships" r:id="rId2"/>
          </a:graphicData>
        </a:graphic>
      </p:graphicFrame>
      <p:sp>
        <p:nvSpPr>
          <p:cNvPr id="13" name="Oval 12"/>
          <p:cNvSpPr/>
          <p:nvPr/>
        </p:nvSpPr>
        <p:spPr bwMode="auto">
          <a:xfrm>
            <a:off x="4738159" y="2709332"/>
            <a:ext cx="457200" cy="457200"/>
          </a:xfrm>
          <a:prstGeom prst="ellipse">
            <a:avLst/>
          </a:prstGeom>
          <a:noFill/>
          <a:ln w="19050" cap="flat" cmpd="sng" algn="ctr">
            <a:solidFill>
              <a:schemeClr val="accent2">
                <a:lumMod val="75000"/>
              </a:schemeClr>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14" name="Oval 13"/>
          <p:cNvSpPr/>
          <p:nvPr/>
        </p:nvSpPr>
        <p:spPr bwMode="auto">
          <a:xfrm>
            <a:off x="7882468" y="4461929"/>
            <a:ext cx="457200" cy="457200"/>
          </a:xfrm>
          <a:prstGeom prst="ellipse">
            <a:avLst/>
          </a:prstGeom>
          <a:noFill/>
          <a:ln w="19050" cap="flat" cmpd="sng" algn="ctr">
            <a:solidFill>
              <a:schemeClr val="accent6">
                <a:lumMod val="75000"/>
              </a:schemeClr>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15" name="TextBox 14"/>
          <p:cNvSpPr txBox="1"/>
          <p:nvPr/>
        </p:nvSpPr>
        <p:spPr>
          <a:xfrm>
            <a:off x="738716" y="2366772"/>
            <a:ext cx="761747" cy="246221"/>
          </a:xfrm>
          <a:prstGeom prst="rect">
            <a:avLst/>
          </a:prstGeom>
          <a:noFill/>
        </p:spPr>
        <p:txBody>
          <a:bodyPr wrap="none" rtlCol="0">
            <a:spAutoFit/>
          </a:bodyPr>
          <a:lstStyle/>
          <a:p>
            <a:r>
              <a:rPr lang="en-US" sz="1000" b="1" dirty="0" smtClean="0">
                <a:solidFill>
                  <a:schemeClr val="accent2">
                    <a:lumMod val="75000"/>
                  </a:schemeClr>
                </a:solidFill>
              </a:rPr>
              <a:t>Test AUC</a:t>
            </a:r>
            <a:endParaRPr lang="en-US" sz="1000" b="1" dirty="0">
              <a:solidFill>
                <a:schemeClr val="accent2">
                  <a:lumMod val="75000"/>
                </a:schemeClr>
              </a:solidFill>
            </a:endParaRPr>
          </a:p>
        </p:txBody>
      </p:sp>
      <p:sp>
        <p:nvSpPr>
          <p:cNvPr id="16" name="TextBox 15"/>
          <p:cNvSpPr txBox="1"/>
          <p:nvPr/>
        </p:nvSpPr>
        <p:spPr>
          <a:xfrm>
            <a:off x="738717" y="5139262"/>
            <a:ext cx="795411" cy="246221"/>
          </a:xfrm>
          <a:prstGeom prst="rect">
            <a:avLst/>
          </a:prstGeom>
          <a:noFill/>
        </p:spPr>
        <p:txBody>
          <a:bodyPr wrap="none" rtlCol="0">
            <a:spAutoFit/>
          </a:bodyPr>
          <a:lstStyle/>
          <a:p>
            <a:r>
              <a:rPr lang="en-US" sz="1000" b="1" dirty="0" smtClean="0">
                <a:solidFill>
                  <a:schemeClr val="accent6">
                    <a:lumMod val="60000"/>
                    <a:lumOff val="40000"/>
                  </a:schemeClr>
                </a:solidFill>
              </a:rPr>
              <a:t>Test Error</a:t>
            </a:r>
            <a:endParaRPr lang="en-US" sz="1000" b="1" dirty="0">
              <a:solidFill>
                <a:schemeClr val="accent6">
                  <a:lumMod val="60000"/>
                  <a:lumOff val="40000"/>
                </a:schemeClr>
              </a:solidFill>
            </a:endParaRPr>
          </a:p>
        </p:txBody>
      </p:sp>
      <p:sp>
        <p:nvSpPr>
          <p:cNvPr id="17" name="Rectangle 16"/>
          <p:cNvSpPr/>
          <p:nvPr/>
        </p:nvSpPr>
        <p:spPr bwMode="auto">
          <a:xfrm>
            <a:off x="381001" y="914400"/>
            <a:ext cx="8305798" cy="1007538"/>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lgn="l">
              <a:spcBef>
                <a:spcPts val="0"/>
              </a:spcBef>
              <a:spcAft>
                <a:spcPts val="600"/>
              </a:spcAft>
            </a:pPr>
            <a:r>
              <a:rPr lang="en-US" sz="1200" dirty="0" smtClean="0">
                <a:solidFill>
                  <a:schemeClr val="tx1">
                    <a:lumMod val="50000"/>
                  </a:schemeClr>
                </a:solidFill>
              </a:rPr>
              <a:t>GBM turns out to be the best model when model comparison is done on the basis of Area under the Curve for test dataset</a:t>
            </a:r>
          </a:p>
          <a:p>
            <a:pPr marL="0" lvl="2" algn="l">
              <a:spcBef>
                <a:spcPts val="0"/>
              </a:spcBef>
              <a:spcAft>
                <a:spcPts val="600"/>
              </a:spcAft>
            </a:pPr>
            <a:r>
              <a:rPr lang="en-US" sz="1200" dirty="0" smtClean="0">
                <a:solidFill>
                  <a:schemeClr val="tx1">
                    <a:lumMod val="50000"/>
                  </a:schemeClr>
                </a:solidFill>
              </a:rPr>
              <a:t>When compared in terms of test error, Naïve Bayes (among stand-alone models) and Ensemble method (discussed later) are the best models for the problem</a:t>
            </a:r>
            <a:endParaRPr lang="en-US" sz="1200" dirty="0">
              <a:solidFill>
                <a:schemeClr val="tx1">
                  <a:lumMod val="50000"/>
                </a:schemeClr>
              </a:solidFill>
            </a:endParaRPr>
          </a:p>
        </p:txBody>
      </p:sp>
    </p:spTree>
    <p:extLst>
      <p:ext uri="{BB962C8B-B14F-4D97-AF65-F5344CB8AC3E}">
        <p14:creationId xmlns:p14="http://schemas.microsoft.com/office/powerpoint/2010/main" val="15693450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683001"/>
            <a:ext cx="9144000" cy="381000"/>
          </a:xfrm>
          <a:prstGeom prst="rect">
            <a:avLst/>
          </a:prstGeom>
          <a:solidFill>
            <a:schemeClr val="accent1"/>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smtClean="0"/>
          </a:p>
        </p:txBody>
      </p:sp>
      <p:sp>
        <p:nvSpPr>
          <p:cNvPr id="2" name="Title 1"/>
          <p:cNvSpPr>
            <a:spLocks noGrp="1"/>
          </p:cNvSpPr>
          <p:nvPr>
            <p:ph type="title"/>
          </p:nvPr>
        </p:nvSpPr>
        <p:spPr>
          <a:xfrm>
            <a:off x="457200" y="877598"/>
            <a:ext cx="8229909" cy="338554"/>
          </a:xfrm>
        </p:spPr>
        <p:txBody>
          <a:bodyPr/>
          <a:lstStyle/>
          <a:p>
            <a:r>
              <a:rPr lang="en-US" sz="2200" dirty="0" smtClean="0"/>
              <a:t>Agenda</a:t>
            </a:r>
            <a:endParaRPr lang="en-US" sz="2200" dirty="0"/>
          </a:p>
        </p:txBody>
      </p:sp>
      <p:sp>
        <p:nvSpPr>
          <p:cNvPr id="3" name="Content Placeholder 2"/>
          <p:cNvSpPr>
            <a:spLocks noGrp="1"/>
          </p:cNvSpPr>
          <p:nvPr>
            <p:ph idx="1"/>
          </p:nvPr>
        </p:nvSpPr>
        <p:spPr/>
        <p:txBody>
          <a:bodyPr/>
          <a:lstStyle/>
          <a:p>
            <a:r>
              <a:rPr lang="en-US" dirty="0" smtClean="0"/>
              <a:t>Problem Statement</a:t>
            </a:r>
          </a:p>
          <a:p>
            <a:endParaRPr lang="en-US" dirty="0"/>
          </a:p>
          <a:p>
            <a:r>
              <a:rPr lang="en-US" dirty="0" smtClean="0"/>
              <a:t>Approach</a:t>
            </a:r>
          </a:p>
          <a:p>
            <a:endParaRPr lang="en-US" dirty="0"/>
          </a:p>
          <a:p>
            <a:r>
              <a:rPr lang="en-US" dirty="0" smtClean="0"/>
              <a:t>Summary</a:t>
            </a:r>
          </a:p>
          <a:p>
            <a:endParaRPr lang="en-US" dirty="0"/>
          </a:p>
          <a:p>
            <a:r>
              <a:rPr lang="en-US" dirty="0" smtClean="0"/>
              <a:t>Data Pre-processing</a:t>
            </a:r>
          </a:p>
          <a:p>
            <a:pPr lvl="1"/>
            <a:r>
              <a:rPr lang="en-US" sz="1400" dirty="0" smtClean="0"/>
              <a:t>Data Evaluation</a:t>
            </a:r>
          </a:p>
          <a:p>
            <a:pPr lvl="1"/>
            <a:r>
              <a:rPr lang="en-US" sz="1400" dirty="0" smtClean="0"/>
              <a:t>Pre-processing</a:t>
            </a:r>
          </a:p>
          <a:p>
            <a:pPr lvl="1"/>
            <a:r>
              <a:rPr lang="en-US" sz="1400" dirty="0" smtClean="0"/>
              <a:t>Basic Insights</a:t>
            </a:r>
          </a:p>
          <a:p>
            <a:endParaRPr lang="en-US" dirty="0"/>
          </a:p>
          <a:p>
            <a:r>
              <a:rPr lang="en-US" dirty="0" smtClean="0"/>
              <a:t>Data Modeling</a:t>
            </a:r>
          </a:p>
        </p:txBody>
      </p:sp>
    </p:spTree>
    <p:extLst>
      <p:ext uri="{BB962C8B-B14F-4D97-AF65-F5344CB8AC3E}">
        <p14:creationId xmlns:p14="http://schemas.microsoft.com/office/powerpoint/2010/main" val="38966849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5047"/>
            <a:ext cx="8229909" cy="615553"/>
          </a:xfrm>
        </p:spPr>
        <p:txBody>
          <a:bodyPr/>
          <a:lstStyle/>
          <a:p>
            <a:r>
              <a:rPr lang="en-US" sz="2000" dirty="0" smtClean="0"/>
              <a:t>More than 27% of the data is missing in the training and test dataset, which makes handling of missing values extremely important</a:t>
            </a:r>
            <a:endParaRPr lang="en-US" sz="2000"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Dataset Evaluation – Missing Values (1/2)</a:t>
            </a:r>
            <a:endParaRPr lang="en-US" sz="1000" b="1" i="1" dirty="0">
              <a:solidFill>
                <a:srgbClr val="4F868E"/>
              </a:solidFill>
              <a:latin typeface="Arial"/>
            </a:endParaRPr>
          </a:p>
        </p:txBody>
      </p:sp>
      <p:pic>
        <p:nvPicPr>
          <p:cNvPr id="19458" name="Picture 2" descr="C:\Users\ng8840\Desktop\Personal Document Files\RFiles\Kaggle\ShowOfHands\Figs\MI_train.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295495"/>
            <a:ext cx="8534401" cy="2590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459" name="Picture 3" descr="C:\Users\ng8840\Desktop\Personal Document Files\RFiles\Kaggle\ShowOfHands\Figs\MI_tes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3962400"/>
            <a:ext cx="5295900" cy="2438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Rectangle 7"/>
          <p:cNvSpPr/>
          <p:nvPr/>
        </p:nvSpPr>
        <p:spPr bwMode="auto">
          <a:xfrm>
            <a:off x="5715000" y="3962400"/>
            <a:ext cx="3124200" cy="24384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lgn="l">
              <a:spcBef>
                <a:spcPts val="0"/>
              </a:spcBef>
              <a:spcAft>
                <a:spcPts val="600"/>
              </a:spcAft>
            </a:pPr>
            <a:r>
              <a:rPr lang="en-US" sz="1200" dirty="0" smtClean="0"/>
              <a:t>The </a:t>
            </a:r>
            <a:r>
              <a:rPr lang="en-US" sz="1200" b="1" dirty="0" smtClean="0">
                <a:solidFill>
                  <a:srgbClr val="92D050"/>
                </a:solidFill>
              </a:rPr>
              <a:t>Green</a:t>
            </a:r>
            <a:r>
              <a:rPr lang="en-US" sz="1200" dirty="0" smtClean="0">
                <a:solidFill>
                  <a:srgbClr val="92D050"/>
                </a:solidFill>
              </a:rPr>
              <a:t> </a:t>
            </a:r>
            <a:r>
              <a:rPr lang="en-US" sz="1200" dirty="0" smtClean="0"/>
              <a:t>and </a:t>
            </a:r>
            <a:r>
              <a:rPr lang="en-US" sz="1200" b="1" dirty="0" smtClean="0">
                <a:solidFill>
                  <a:srgbClr val="C00000"/>
                </a:solidFill>
              </a:rPr>
              <a:t>Red</a:t>
            </a:r>
            <a:r>
              <a:rPr lang="en-US" sz="1200" dirty="0" smtClean="0"/>
              <a:t> portion of the dataset map represents the missing values in the dataset</a:t>
            </a:r>
          </a:p>
          <a:p>
            <a:pPr marL="0" lvl="2" algn="l">
              <a:spcBef>
                <a:spcPts val="0"/>
              </a:spcBef>
              <a:spcAft>
                <a:spcPts val="600"/>
              </a:spcAft>
            </a:pPr>
            <a:endParaRPr lang="en-US" sz="1200" dirty="0"/>
          </a:p>
          <a:p>
            <a:pPr marL="0" lvl="2" algn="l">
              <a:spcBef>
                <a:spcPts val="0"/>
              </a:spcBef>
              <a:spcAft>
                <a:spcPts val="600"/>
              </a:spcAft>
            </a:pPr>
            <a:r>
              <a:rPr lang="en-US" sz="1200" dirty="0" smtClean="0"/>
              <a:t>While training data has 27.2% of its values missing, 27.7% of the data is missing from the test set</a:t>
            </a:r>
          </a:p>
        </p:txBody>
      </p:sp>
    </p:spTree>
    <p:extLst>
      <p:ext uri="{BB962C8B-B14F-4D97-AF65-F5344CB8AC3E}">
        <p14:creationId xmlns:p14="http://schemas.microsoft.com/office/powerpoint/2010/main" val="2600587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5047"/>
            <a:ext cx="8229909" cy="615553"/>
          </a:xfrm>
        </p:spPr>
        <p:txBody>
          <a:bodyPr/>
          <a:lstStyle/>
          <a:p>
            <a:r>
              <a:rPr lang="en-US" sz="2000" dirty="0" smtClean="0"/>
              <a:t>Most of the variables have 25-30% of their values missing, which makes it very difficult to omit all such observations / variables</a:t>
            </a:r>
            <a:endParaRPr lang="en-US" sz="2000"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Dataset Evaluation – Missing Values (</a:t>
            </a:r>
            <a:r>
              <a:rPr lang="en-US" sz="1000" b="1" i="1" dirty="0">
                <a:solidFill>
                  <a:srgbClr val="4F868E"/>
                </a:solidFill>
                <a:latin typeface="Arial"/>
              </a:rPr>
              <a:t>2</a:t>
            </a:r>
            <a:r>
              <a:rPr lang="en-US" sz="1000" b="1" i="1" dirty="0" smtClean="0">
                <a:solidFill>
                  <a:srgbClr val="4F868E"/>
                </a:solidFill>
                <a:latin typeface="Arial"/>
              </a:rPr>
              <a:t>/2)</a:t>
            </a:r>
            <a:endParaRPr lang="en-US" sz="1000" b="1" i="1" dirty="0">
              <a:solidFill>
                <a:srgbClr val="4F868E"/>
              </a:solidFill>
              <a:latin typeface="Arial"/>
            </a:endParaRPr>
          </a:p>
        </p:txBody>
      </p:sp>
      <p:pic>
        <p:nvPicPr>
          <p:cNvPr id="21506" name="Picture 2" descr="C:\Users\ng8840\Desktop\Personal Document Files\RFiles\Kaggle\ShowOfHands\Figs\Prop_MI_train.jpeg"/>
          <p:cNvPicPr>
            <a:picLocks noChangeAspect="1" noChangeArrowheads="1"/>
          </p:cNvPicPr>
          <p:nvPr/>
        </p:nvPicPr>
        <p:blipFill rotWithShape="1">
          <a:blip r:embed="rId2">
            <a:extLst>
              <a:ext uri="{28A0092B-C50C-407E-A947-70E740481C1C}">
                <a14:useLocalDpi xmlns:a14="http://schemas.microsoft.com/office/drawing/2010/main" val="0"/>
              </a:ext>
            </a:extLst>
          </a:blip>
          <a:srcRect r="9571"/>
          <a:stretch/>
        </p:blipFill>
        <p:spPr bwMode="auto">
          <a:xfrm>
            <a:off x="381000" y="1219200"/>
            <a:ext cx="8458200" cy="52244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76801" y="1664190"/>
            <a:ext cx="3505199" cy="4459682"/>
          </a:xfrm>
          <a:prstGeom prst="rect">
            <a:avLst/>
          </a:prstGeom>
          <a:noFill/>
        </p:spPr>
        <p:txBody>
          <a:bodyPr wrap="square" rtlCol="0">
            <a:spAutoFit/>
          </a:bodyPr>
          <a:lstStyle/>
          <a:p>
            <a:r>
              <a:rPr lang="en-US" sz="1100" dirty="0" smtClean="0"/>
              <a:t>Most of the variables have more than 20% of their data missing</a:t>
            </a:r>
          </a:p>
          <a:p>
            <a:endParaRPr lang="en-US" sz="1100" dirty="0"/>
          </a:p>
          <a:p>
            <a:r>
              <a:rPr lang="en-US" sz="1100" dirty="0" smtClean="0"/>
              <a:t>Fundamentally, there are two kinds of variables:</a:t>
            </a:r>
          </a:p>
          <a:p>
            <a:pPr marL="228600" indent="-228600">
              <a:buAutoNum type="arabicParenR"/>
            </a:pPr>
            <a:r>
              <a:rPr lang="en-US" sz="1100" dirty="0" smtClean="0"/>
              <a:t>Personal Attributes</a:t>
            </a:r>
          </a:p>
          <a:p>
            <a:pPr marL="228600" indent="-228600">
              <a:buAutoNum type="arabicParenR"/>
            </a:pPr>
            <a:r>
              <a:rPr lang="en-US" sz="1100" dirty="0" smtClean="0"/>
              <a:t>Question-Based</a:t>
            </a:r>
          </a:p>
          <a:p>
            <a:pPr marL="228600" indent="-228600">
              <a:buAutoNum type="arabicParenR"/>
            </a:pPr>
            <a:endParaRPr lang="en-US" sz="1100" dirty="0"/>
          </a:p>
          <a:p>
            <a:r>
              <a:rPr lang="en-US" sz="1100" dirty="0" smtClean="0"/>
              <a:t>The method of handling missing values is different for each of such case</a:t>
            </a:r>
          </a:p>
          <a:p>
            <a:endParaRPr lang="en-US" sz="1100" dirty="0"/>
          </a:p>
          <a:p>
            <a:r>
              <a:rPr lang="en-US" sz="1100" b="1" dirty="0" smtClean="0"/>
              <a:t>Personal Attributes</a:t>
            </a:r>
            <a:r>
              <a:rPr lang="en-US" sz="1100" dirty="0" smtClean="0"/>
              <a:t>:</a:t>
            </a:r>
          </a:p>
          <a:p>
            <a:r>
              <a:rPr lang="en-US" sz="1100" dirty="0" smtClean="0"/>
              <a:t>Multiple Imputation was performed for these variables </a:t>
            </a:r>
            <a:r>
              <a:rPr lang="en-US" sz="1100" dirty="0" err="1" smtClean="0"/>
              <a:t>wrt</a:t>
            </a:r>
            <a:r>
              <a:rPr lang="en-US" sz="1100" dirty="0" smtClean="0"/>
              <a:t> to all the other personal attributes variables.</a:t>
            </a:r>
          </a:p>
          <a:p>
            <a:r>
              <a:rPr lang="en-US" sz="1100" b="1" i="1" dirty="0" smtClean="0"/>
              <a:t>K-nearest neighbor imputations </a:t>
            </a:r>
            <a:r>
              <a:rPr lang="en-US" sz="1100" dirty="0" smtClean="0"/>
              <a:t>was used to predict the missing values in personal attributes variables</a:t>
            </a:r>
            <a:endParaRPr lang="en-US" sz="1100" dirty="0"/>
          </a:p>
          <a:p>
            <a:endParaRPr lang="en-US" sz="1100" dirty="0" smtClean="0"/>
          </a:p>
          <a:p>
            <a:r>
              <a:rPr lang="en-US" sz="1100" b="1" dirty="0" smtClean="0"/>
              <a:t>Question-Based</a:t>
            </a:r>
            <a:r>
              <a:rPr lang="en-US" sz="1100" dirty="0" smtClean="0"/>
              <a:t>:</a:t>
            </a:r>
          </a:p>
          <a:p>
            <a:r>
              <a:rPr lang="en-US" sz="1100" dirty="0" smtClean="0"/>
              <a:t>Missing values in such variables can indicate that user did not answer this questions, either knowingly or unknowingly.</a:t>
            </a:r>
          </a:p>
          <a:p>
            <a:r>
              <a:rPr lang="en-US" sz="1100" dirty="0" smtClean="0"/>
              <a:t>Missing values in such variables were </a:t>
            </a:r>
            <a:r>
              <a:rPr lang="en-US" sz="1100" b="1" i="1" dirty="0" smtClean="0"/>
              <a:t>recoded as “Skipped”</a:t>
            </a:r>
          </a:p>
        </p:txBody>
      </p:sp>
      <p:sp>
        <p:nvSpPr>
          <p:cNvPr id="5" name="Left Brace 4"/>
          <p:cNvSpPr/>
          <p:nvPr/>
        </p:nvSpPr>
        <p:spPr>
          <a:xfrm>
            <a:off x="1126066" y="1422399"/>
            <a:ext cx="182880" cy="118872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rot="16200000">
            <a:off x="659053" y="1893649"/>
            <a:ext cx="721672" cy="246221"/>
          </a:xfrm>
          <a:prstGeom prst="rect">
            <a:avLst/>
          </a:prstGeom>
          <a:noFill/>
        </p:spPr>
        <p:txBody>
          <a:bodyPr wrap="none" rtlCol="0">
            <a:spAutoFit/>
          </a:bodyPr>
          <a:lstStyle/>
          <a:p>
            <a:r>
              <a:rPr lang="en-US" sz="1000" b="1" dirty="0" smtClean="0"/>
              <a:t>30 – 35%</a:t>
            </a:r>
            <a:endParaRPr lang="en-US" sz="1000" b="1" dirty="0"/>
          </a:p>
        </p:txBody>
      </p:sp>
      <p:sp>
        <p:nvSpPr>
          <p:cNvPr id="11" name="Left Brace 10"/>
          <p:cNvSpPr/>
          <p:nvPr/>
        </p:nvSpPr>
        <p:spPr>
          <a:xfrm>
            <a:off x="1120987" y="2590800"/>
            <a:ext cx="182880" cy="292608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rot="16200000">
            <a:off x="671607" y="3852295"/>
            <a:ext cx="686406" cy="246221"/>
          </a:xfrm>
          <a:prstGeom prst="rect">
            <a:avLst/>
          </a:prstGeom>
          <a:noFill/>
        </p:spPr>
        <p:txBody>
          <a:bodyPr wrap="none" rtlCol="0">
            <a:spAutoFit/>
          </a:bodyPr>
          <a:lstStyle/>
          <a:p>
            <a:r>
              <a:rPr lang="en-US" sz="1000" b="1" dirty="0" smtClean="0"/>
              <a:t>25– 30%</a:t>
            </a:r>
            <a:endParaRPr lang="en-US" sz="1000" b="1" dirty="0"/>
          </a:p>
        </p:txBody>
      </p:sp>
      <p:sp>
        <p:nvSpPr>
          <p:cNvPr id="13" name="Left Brace 12"/>
          <p:cNvSpPr/>
          <p:nvPr/>
        </p:nvSpPr>
        <p:spPr>
          <a:xfrm>
            <a:off x="1126754" y="5499946"/>
            <a:ext cx="182880" cy="41148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677374" y="5579494"/>
            <a:ext cx="686406" cy="246221"/>
          </a:xfrm>
          <a:prstGeom prst="rect">
            <a:avLst/>
          </a:prstGeom>
          <a:noFill/>
        </p:spPr>
        <p:txBody>
          <a:bodyPr wrap="none" rtlCol="0">
            <a:spAutoFit/>
          </a:bodyPr>
          <a:lstStyle/>
          <a:p>
            <a:r>
              <a:rPr lang="en-US" sz="1000" b="1" dirty="0" smtClean="0"/>
              <a:t>20– </a:t>
            </a:r>
            <a:r>
              <a:rPr lang="en-US" sz="1000" b="1" dirty="0"/>
              <a:t>2</a:t>
            </a:r>
            <a:r>
              <a:rPr lang="en-US" sz="1000" b="1" dirty="0" smtClean="0"/>
              <a:t>5%</a:t>
            </a:r>
            <a:endParaRPr lang="en-US" sz="1000" b="1" dirty="0"/>
          </a:p>
        </p:txBody>
      </p:sp>
    </p:spTree>
    <p:extLst>
      <p:ext uri="{BB962C8B-B14F-4D97-AF65-F5344CB8AC3E}">
        <p14:creationId xmlns:p14="http://schemas.microsoft.com/office/powerpoint/2010/main" val="3639994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Feature Generation</a:t>
            </a:r>
            <a:endParaRPr lang="en-US" sz="2000" b="1"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Feature Generation</a:t>
            </a:r>
            <a:endParaRPr lang="en-US" sz="1000" b="1" i="1" dirty="0">
              <a:solidFill>
                <a:srgbClr val="4F868E"/>
              </a:solidFill>
              <a:latin typeface="Arial"/>
            </a:endParaRPr>
          </a:p>
        </p:txBody>
      </p:sp>
      <p:sp>
        <p:nvSpPr>
          <p:cNvPr id="5" name="Rectangle 4"/>
          <p:cNvSpPr/>
          <p:nvPr/>
        </p:nvSpPr>
        <p:spPr bwMode="auto">
          <a:xfrm>
            <a:off x="457200" y="1219200"/>
            <a:ext cx="8077200" cy="18288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lgn="l">
              <a:spcBef>
                <a:spcPts val="0"/>
              </a:spcBef>
              <a:spcAft>
                <a:spcPts val="600"/>
              </a:spcAft>
            </a:pPr>
            <a:endParaRPr lang="en-US" sz="1200" dirty="0" smtClean="0"/>
          </a:p>
          <a:p>
            <a:pPr marL="228600" lvl="2" indent="-228600" algn="l">
              <a:spcBef>
                <a:spcPts val="0"/>
              </a:spcBef>
              <a:spcAft>
                <a:spcPts val="600"/>
              </a:spcAft>
              <a:buFont typeface="+mj-lt"/>
              <a:buAutoNum type="arabicPeriod"/>
            </a:pPr>
            <a:r>
              <a:rPr lang="en-US" sz="1200" dirty="0" smtClean="0"/>
              <a:t>Most </a:t>
            </a:r>
            <a:r>
              <a:rPr lang="en-US" sz="1200" dirty="0"/>
              <a:t>of the variables of categorical ‘Questions-Based’ type and hence did not require feature </a:t>
            </a:r>
            <a:r>
              <a:rPr lang="en-US" sz="1200" dirty="0" smtClean="0"/>
              <a:t>generation</a:t>
            </a:r>
            <a:endParaRPr lang="en-US" sz="1200" dirty="0">
              <a:solidFill>
                <a:schemeClr val="tx1">
                  <a:lumMod val="50000"/>
                </a:schemeClr>
              </a:solidFill>
            </a:endParaRPr>
          </a:p>
          <a:p>
            <a:pPr marL="228600" lvl="2" indent="-228600" algn="l">
              <a:spcBef>
                <a:spcPts val="0"/>
              </a:spcBef>
              <a:spcAft>
                <a:spcPts val="600"/>
              </a:spcAft>
              <a:buFont typeface="+mj-lt"/>
              <a:buAutoNum type="arabicPeriod"/>
            </a:pPr>
            <a:endParaRPr lang="en-US" sz="1200" dirty="0" smtClean="0">
              <a:solidFill>
                <a:schemeClr val="tx1">
                  <a:lumMod val="50000"/>
                </a:schemeClr>
              </a:solidFill>
            </a:endParaRPr>
          </a:p>
          <a:p>
            <a:pPr marL="228600" lvl="2" indent="-228600" algn="l">
              <a:spcBef>
                <a:spcPts val="0"/>
              </a:spcBef>
              <a:spcAft>
                <a:spcPts val="600"/>
              </a:spcAft>
              <a:buFont typeface="+mj-lt"/>
              <a:buAutoNum type="arabicPeriod"/>
            </a:pPr>
            <a:r>
              <a:rPr lang="en-US" sz="1200" dirty="0" smtClean="0"/>
              <a:t>However, ‘Personal </a:t>
            </a:r>
            <a:r>
              <a:rPr lang="en-US" sz="1200" dirty="0"/>
              <a:t>Attributes’ variables were used to create new </a:t>
            </a:r>
            <a:r>
              <a:rPr lang="en-US" sz="1200" dirty="0" smtClean="0"/>
              <a:t>features</a:t>
            </a:r>
            <a:endParaRPr lang="en-US" sz="1200" dirty="0">
              <a:solidFill>
                <a:schemeClr val="tx1">
                  <a:lumMod val="50000"/>
                </a:schemeClr>
              </a:solidFill>
            </a:endParaRPr>
          </a:p>
          <a:p>
            <a:pPr marL="685800" lvl="3" indent="-228600" algn="l">
              <a:spcBef>
                <a:spcPts val="0"/>
              </a:spcBef>
              <a:spcAft>
                <a:spcPts val="600"/>
              </a:spcAft>
              <a:buFont typeface="+mj-lt"/>
              <a:buAutoNum type="alphaLcParenR"/>
            </a:pPr>
            <a:r>
              <a:rPr lang="en-US" sz="1200" dirty="0" smtClean="0">
                <a:solidFill>
                  <a:schemeClr val="tx1">
                    <a:lumMod val="50000"/>
                  </a:schemeClr>
                </a:solidFill>
              </a:rPr>
              <a:t>YOB (Year of Birth) → </a:t>
            </a:r>
            <a:r>
              <a:rPr lang="en-US" sz="1200" b="1" i="1" dirty="0" smtClean="0">
                <a:solidFill>
                  <a:schemeClr val="tx1">
                    <a:lumMod val="50000"/>
                  </a:schemeClr>
                </a:solidFill>
              </a:rPr>
              <a:t>Age</a:t>
            </a:r>
            <a:endParaRPr lang="en-US" sz="1200" dirty="0">
              <a:solidFill>
                <a:schemeClr val="tx1">
                  <a:lumMod val="50000"/>
                </a:schemeClr>
              </a:solidFill>
            </a:endParaRPr>
          </a:p>
          <a:p>
            <a:pPr marL="685800" lvl="3" indent="-228600" algn="l">
              <a:spcBef>
                <a:spcPts val="0"/>
              </a:spcBef>
              <a:spcAft>
                <a:spcPts val="600"/>
              </a:spcAft>
              <a:buFont typeface="+mj-lt"/>
              <a:buAutoNum type="alphaLcParenR"/>
            </a:pPr>
            <a:r>
              <a:rPr lang="en-US" sz="1200" dirty="0" err="1" smtClean="0">
                <a:solidFill>
                  <a:schemeClr val="tx1">
                    <a:lumMod val="50000"/>
                  </a:schemeClr>
                </a:solidFill>
              </a:rPr>
              <a:t>HouseholdStatus</a:t>
            </a:r>
            <a:r>
              <a:rPr lang="en-US" sz="1200" dirty="0" smtClean="0">
                <a:solidFill>
                  <a:schemeClr val="tx1">
                    <a:lumMod val="50000"/>
                  </a:schemeClr>
                </a:solidFill>
              </a:rPr>
              <a:t> </a:t>
            </a:r>
            <a:r>
              <a:rPr lang="en-US" sz="1200" dirty="0">
                <a:solidFill>
                  <a:schemeClr val="tx1">
                    <a:lumMod val="50000"/>
                  </a:schemeClr>
                </a:solidFill>
              </a:rPr>
              <a:t> → </a:t>
            </a:r>
            <a:r>
              <a:rPr lang="en-US" sz="1200" b="1" i="1" dirty="0" err="1" smtClean="0">
                <a:solidFill>
                  <a:schemeClr val="tx1">
                    <a:lumMod val="50000"/>
                  </a:schemeClr>
                </a:solidFill>
              </a:rPr>
              <a:t>MarriageStatus</a:t>
            </a:r>
            <a:r>
              <a:rPr lang="en-US" sz="1200" b="1" i="1" dirty="0" smtClean="0">
                <a:solidFill>
                  <a:schemeClr val="tx1">
                    <a:lumMod val="50000"/>
                  </a:schemeClr>
                </a:solidFill>
              </a:rPr>
              <a:t>, Kids</a:t>
            </a:r>
            <a:endParaRPr lang="en-US" sz="1200" b="1" i="1" dirty="0">
              <a:solidFill>
                <a:schemeClr val="tx1">
                  <a:lumMod val="50000"/>
                </a:schemeClr>
              </a:solidFill>
            </a:endParaRPr>
          </a:p>
          <a:p>
            <a:pPr marL="0" lvl="3" algn="l">
              <a:spcBef>
                <a:spcPts val="0"/>
              </a:spcBef>
              <a:spcAft>
                <a:spcPts val="600"/>
              </a:spcAft>
            </a:pPr>
            <a:endParaRPr lang="en-US" sz="1200" b="1" i="1" dirty="0" smtClean="0">
              <a:solidFill>
                <a:schemeClr val="tx1">
                  <a:lumMod val="50000"/>
                </a:schemeClr>
              </a:solidFill>
            </a:endParaRPr>
          </a:p>
        </p:txBody>
      </p:sp>
    </p:spTree>
    <p:extLst>
      <p:ext uri="{BB962C8B-B14F-4D97-AF65-F5344CB8AC3E}">
        <p14:creationId xmlns:p14="http://schemas.microsoft.com/office/powerpoint/2010/main" val="28432861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5047"/>
            <a:ext cx="8229909" cy="615553"/>
          </a:xfrm>
        </p:spPr>
        <p:txBody>
          <a:bodyPr/>
          <a:lstStyle/>
          <a:p>
            <a:r>
              <a:rPr lang="en-US" sz="2000" dirty="0" smtClean="0"/>
              <a:t>17% of the data in ‘</a:t>
            </a:r>
            <a:r>
              <a:rPr lang="en-US" sz="2000" dirty="0" err="1" smtClean="0"/>
              <a:t>HouseholdStatus</a:t>
            </a:r>
            <a:r>
              <a:rPr lang="en-US" sz="2000" dirty="0" smtClean="0"/>
              <a:t>’ column is missing, while for 27% of the data is missing for ‘Income’ column</a:t>
            </a:r>
            <a:endParaRPr lang="en-US" sz="2000"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Dataset Evaluation – Basic Insights (1/2)</a:t>
            </a:r>
            <a:endParaRPr lang="en-US" sz="1000" b="1" i="1" dirty="0">
              <a:solidFill>
                <a:srgbClr val="4F868E"/>
              </a:solidFill>
              <a:latin typeface="Arial"/>
            </a:endParaRPr>
          </a:p>
        </p:txBody>
      </p:sp>
      <p:pic>
        <p:nvPicPr>
          <p:cNvPr id="20482" name="Picture 2" descr="C:\Users\ng8840\Desktop\Personal Document Files\RFiles\Kaggle\ShowOfHands\Figs\MI_House_Age.jpeg"/>
          <p:cNvPicPr>
            <a:picLocks noChangeAspect="1" noChangeArrowheads="1"/>
          </p:cNvPicPr>
          <p:nvPr/>
        </p:nvPicPr>
        <p:blipFill rotWithShape="1">
          <a:blip r:embed="rId2">
            <a:extLst>
              <a:ext uri="{28A0092B-C50C-407E-A947-70E740481C1C}">
                <a14:useLocalDpi xmlns:a14="http://schemas.microsoft.com/office/drawing/2010/main" val="0"/>
              </a:ext>
            </a:extLst>
          </a:blip>
          <a:srcRect r="15724"/>
          <a:stretch/>
        </p:blipFill>
        <p:spPr bwMode="auto">
          <a:xfrm>
            <a:off x="152401" y="1371600"/>
            <a:ext cx="4419599" cy="4267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483" name="Picture 3" descr="C:\Users\ng8840\Desktop\Personal Document Files\RFiles\Kaggle\ShowOfHands\Figs\MI_Income_Age.jpeg"/>
          <p:cNvPicPr>
            <a:picLocks noChangeAspect="1" noChangeArrowheads="1"/>
          </p:cNvPicPr>
          <p:nvPr/>
        </p:nvPicPr>
        <p:blipFill rotWithShape="1">
          <a:blip r:embed="rId3">
            <a:extLst>
              <a:ext uri="{28A0092B-C50C-407E-A947-70E740481C1C}">
                <a14:useLocalDpi xmlns:a14="http://schemas.microsoft.com/office/drawing/2010/main" val="0"/>
              </a:ext>
            </a:extLst>
          </a:blip>
          <a:srcRect r="12500"/>
          <a:stretch/>
        </p:blipFill>
        <p:spPr bwMode="auto">
          <a:xfrm>
            <a:off x="4724400" y="1371600"/>
            <a:ext cx="4267200" cy="4267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144781" y="1253068"/>
            <a:ext cx="4427220" cy="30480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a:t>Missing Values in “</a:t>
            </a:r>
            <a:r>
              <a:rPr lang="en-US" sz="1000" b="1" dirty="0" err="1"/>
              <a:t>HouseholdStatus</a:t>
            </a:r>
            <a:r>
              <a:rPr lang="en-US" sz="1000" b="1" dirty="0"/>
              <a:t>” </a:t>
            </a:r>
            <a:r>
              <a:rPr lang="en-US" sz="1000" b="1" dirty="0" err="1"/>
              <a:t>wrt</a:t>
            </a:r>
            <a:r>
              <a:rPr lang="en-US" sz="1000" b="1" dirty="0"/>
              <a:t> Age</a:t>
            </a:r>
          </a:p>
        </p:txBody>
      </p:sp>
      <p:sp>
        <p:nvSpPr>
          <p:cNvPr id="11" name="Rectangle 10"/>
          <p:cNvSpPr/>
          <p:nvPr/>
        </p:nvSpPr>
        <p:spPr bwMode="auto">
          <a:xfrm>
            <a:off x="4724400" y="1253068"/>
            <a:ext cx="4267200" cy="30480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a:t>Missing Values in “Income” </a:t>
            </a:r>
            <a:r>
              <a:rPr lang="en-US" sz="1000" b="1" dirty="0" err="1"/>
              <a:t>wrt</a:t>
            </a:r>
            <a:r>
              <a:rPr lang="en-US" sz="1000" b="1" dirty="0"/>
              <a:t> Age</a:t>
            </a:r>
          </a:p>
        </p:txBody>
      </p:sp>
      <p:sp>
        <p:nvSpPr>
          <p:cNvPr id="6" name="Take-away Box"/>
          <p:cNvSpPr/>
          <p:nvPr/>
        </p:nvSpPr>
        <p:spPr bwMode="blackWhite">
          <a:xfrm>
            <a:off x="152402" y="5715000"/>
            <a:ext cx="8839198" cy="800219"/>
          </a:xfrm>
          <a:prstGeom prst="rect">
            <a:avLst/>
          </a:prstGeom>
          <a:solidFill>
            <a:srgbClr val="ED8B00"/>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spcBef>
                <a:spcPts val="0"/>
              </a:spcBef>
              <a:spcAft>
                <a:spcPts val="600"/>
              </a:spcAft>
            </a:pPr>
            <a:r>
              <a:rPr lang="en-US" sz="1200" dirty="0" smtClean="0">
                <a:solidFill>
                  <a:srgbClr val="FFFFFF"/>
                </a:solidFill>
                <a:latin typeface="Arial"/>
              </a:rPr>
              <a:t>The data makes intuitive sense, as:</a:t>
            </a:r>
          </a:p>
          <a:p>
            <a:pPr marL="457200" indent="-228600">
              <a:spcBef>
                <a:spcPts val="0"/>
              </a:spcBef>
              <a:spcAft>
                <a:spcPts val="600"/>
              </a:spcAft>
              <a:buAutoNum type="arabicParenR"/>
            </a:pPr>
            <a:r>
              <a:rPr lang="en-US" sz="1200" dirty="0" smtClean="0">
                <a:solidFill>
                  <a:srgbClr val="FFFFFF"/>
                </a:solidFill>
                <a:latin typeface="Arial"/>
              </a:rPr>
              <a:t>Age(Single with no Kids) &lt; Age(Married </a:t>
            </a:r>
            <a:r>
              <a:rPr lang="en-US" sz="1200" dirty="0">
                <a:solidFill>
                  <a:srgbClr val="FFFFFF"/>
                </a:solidFill>
                <a:latin typeface="Arial"/>
              </a:rPr>
              <a:t>with no Kids) </a:t>
            </a:r>
            <a:r>
              <a:rPr lang="en-US" sz="1200" dirty="0" smtClean="0">
                <a:solidFill>
                  <a:srgbClr val="FFFFFF"/>
                </a:solidFill>
                <a:latin typeface="Arial"/>
              </a:rPr>
              <a:t> &lt;  Age(Married </a:t>
            </a:r>
            <a:r>
              <a:rPr lang="en-US" sz="1200" dirty="0">
                <a:solidFill>
                  <a:srgbClr val="FFFFFF"/>
                </a:solidFill>
                <a:latin typeface="Arial"/>
              </a:rPr>
              <a:t>with </a:t>
            </a:r>
            <a:r>
              <a:rPr lang="en-US" sz="1200" dirty="0" smtClean="0">
                <a:solidFill>
                  <a:srgbClr val="FFFFFF"/>
                </a:solidFill>
                <a:latin typeface="Arial"/>
              </a:rPr>
              <a:t>Kids)</a:t>
            </a:r>
          </a:p>
          <a:p>
            <a:pPr marL="457200" indent="-228600">
              <a:spcBef>
                <a:spcPts val="0"/>
              </a:spcBef>
              <a:spcAft>
                <a:spcPts val="600"/>
              </a:spcAft>
              <a:buAutoNum type="arabicParenR"/>
            </a:pPr>
            <a:r>
              <a:rPr lang="en-US" sz="1200" dirty="0" smtClean="0">
                <a:solidFill>
                  <a:srgbClr val="FFFFFF"/>
                </a:solidFill>
                <a:latin typeface="Arial"/>
              </a:rPr>
              <a:t>For a higher income bracket, average age has an increasing trend</a:t>
            </a:r>
          </a:p>
        </p:txBody>
      </p:sp>
      <p:cxnSp>
        <p:nvCxnSpPr>
          <p:cNvPr id="8" name="Straight Arrow Connector 7"/>
          <p:cNvCxnSpPr/>
          <p:nvPr/>
        </p:nvCxnSpPr>
        <p:spPr>
          <a:xfrm flipV="1">
            <a:off x="6612466" y="2362200"/>
            <a:ext cx="550334" cy="2726266"/>
          </a:xfrm>
          <a:prstGeom prst="straightConnector1">
            <a:avLst/>
          </a:prstGeom>
          <a:ln w="19050">
            <a:solidFill>
              <a:schemeClr val="accent6">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009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5047"/>
            <a:ext cx="8229909" cy="615553"/>
          </a:xfrm>
        </p:spPr>
        <p:txBody>
          <a:bodyPr/>
          <a:lstStyle/>
          <a:p>
            <a:r>
              <a:rPr lang="en-US" sz="2000" dirty="0" smtClean="0"/>
              <a:t>In most of the cases, the data for ‘Age’ variable in missing along with the other personal attributes data</a:t>
            </a:r>
            <a:endParaRPr lang="en-US" sz="2000" dirty="0"/>
          </a:p>
        </p:txBody>
      </p:sp>
      <p:pic>
        <p:nvPicPr>
          <p:cNvPr id="23554" name="Picture 2" descr="C:\Users\ng8840\Desktop\Personal Document Files\RFiles\Kaggle\ShowOfHands\Figs\MI_Age_House_Edu.jpeg"/>
          <p:cNvPicPr>
            <a:picLocks noChangeAspect="1" noChangeArrowheads="1"/>
          </p:cNvPicPr>
          <p:nvPr/>
        </p:nvPicPr>
        <p:blipFill rotWithShape="1">
          <a:blip r:embed="rId2">
            <a:extLst>
              <a:ext uri="{28A0092B-C50C-407E-A947-70E740481C1C}">
                <a14:useLocalDpi xmlns:a14="http://schemas.microsoft.com/office/drawing/2010/main" val="0"/>
              </a:ext>
            </a:extLst>
          </a:blip>
          <a:srcRect r="10695"/>
          <a:stretch/>
        </p:blipFill>
        <p:spPr bwMode="auto">
          <a:xfrm>
            <a:off x="152401" y="1790700"/>
            <a:ext cx="4495799" cy="36957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555" name="Picture 3" descr="C:\Users\ng8840\Desktop\Personal Document Files\RFiles\Kaggle\ShowOfHands\Figs\MI_Age_House_Income.jpeg"/>
          <p:cNvPicPr>
            <a:picLocks noChangeAspect="1" noChangeArrowheads="1"/>
          </p:cNvPicPr>
          <p:nvPr/>
        </p:nvPicPr>
        <p:blipFill rotWithShape="1">
          <a:blip r:embed="rId3">
            <a:extLst>
              <a:ext uri="{28A0092B-C50C-407E-A947-70E740481C1C}">
                <a14:useLocalDpi xmlns:a14="http://schemas.microsoft.com/office/drawing/2010/main" val="0"/>
              </a:ext>
            </a:extLst>
          </a:blip>
          <a:srcRect r="11146"/>
          <a:stretch/>
        </p:blipFill>
        <p:spPr bwMode="auto">
          <a:xfrm>
            <a:off x="4648200" y="1790700"/>
            <a:ext cx="4343400" cy="36957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ake-away Box"/>
          <p:cNvSpPr/>
          <p:nvPr/>
        </p:nvSpPr>
        <p:spPr bwMode="blackWhite">
          <a:xfrm>
            <a:off x="152402" y="5945833"/>
            <a:ext cx="8839198" cy="338554"/>
          </a:xfrm>
          <a:prstGeom prst="rect">
            <a:avLst/>
          </a:prstGeom>
          <a:solidFill>
            <a:srgbClr val="ED8B00"/>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28600">
              <a:spcBef>
                <a:spcPts val="0"/>
              </a:spcBef>
              <a:spcAft>
                <a:spcPts val="600"/>
              </a:spcAft>
            </a:pPr>
            <a:r>
              <a:rPr lang="en-US" sz="1600" dirty="0" smtClean="0">
                <a:solidFill>
                  <a:srgbClr val="FFFFFF"/>
                </a:solidFill>
                <a:latin typeface="Arial"/>
              </a:rPr>
              <a:t>Majority of the users (featured in the dataset) are either Single (without Kids) or Married</a:t>
            </a:r>
          </a:p>
        </p:txBody>
      </p:sp>
      <p:sp>
        <p:nvSpPr>
          <p:cNvPr id="14" name="Rectangle 13"/>
          <p:cNvSpPr/>
          <p:nvPr/>
        </p:nvSpPr>
        <p:spPr bwMode="auto">
          <a:xfrm>
            <a:off x="143934" y="1417320"/>
            <a:ext cx="4495799" cy="3733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a:t>Distribution of Age by ‘Education Level’ and ‘Household Status’</a:t>
            </a:r>
          </a:p>
        </p:txBody>
      </p:sp>
      <p:sp>
        <p:nvSpPr>
          <p:cNvPr id="15" name="Rectangle 14"/>
          <p:cNvSpPr/>
          <p:nvPr/>
        </p:nvSpPr>
        <p:spPr bwMode="auto">
          <a:xfrm>
            <a:off x="4648200" y="1417320"/>
            <a:ext cx="4351867" cy="3733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a:t>Distribution of Age by ‘Income’ and ‘Household Status’</a:t>
            </a:r>
          </a:p>
        </p:txBody>
      </p:sp>
      <p:sp>
        <p:nvSpPr>
          <p:cNvPr id="3" name="Rounded Rectangle 2"/>
          <p:cNvSpPr/>
          <p:nvPr/>
        </p:nvSpPr>
        <p:spPr bwMode="auto">
          <a:xfrm>
            <a:off x="685799" y="2857500"/>
            <a:ext cx="3953933" cy="1447800"/>
          </a:xfrm>
          <a:prstGeom prst="roundRect">
            <a:avLst/>
          </a:prstGeom>
          <a:noFill/>
          <a:ln w="12700" cap="flat" cmpd="sng" algn="ctr">
            <a:solidFill>
              <a:schemeClr val="accent6">
                <a:lumMod val="60000"/>
                <a:lumOff val="40000"/>
              </a:schemeClr>
            </a:solidFill>
            <a:prstDash val="lg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16" name="Rounded Rectangle 15"/>
          <p:cNvSpPr/>
          <p:nvPr/>
        </p:nvSpPr>
        <p:spPr bwMode="auto">
          <a:xfrm>
            <a:off x="6248401" y="1866900"/>
            <a:ext cx="1600200" cy="3429000"/>
          </a:xfrm>
          <a:prstGeom prst="roundRect">
            <a:avLst/>
          </a:prstGeom>
          <a:noFill/>
          <a:ln w="12700" cap="flat" cmpd="sng" algn="ctr">
            <a:solidFill>
              <a:schemeClr val="accent6">
                <a:lumMod val="60000"/>
                <a:lumOff val="40000"/>
              </a:schemeClr>
            </a:solidFill>
            <a:prstDash val="lg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17" name="Rounded Rectangle 16"/>
          <p:cNvSpPr/>
          <p:nvPr/>
        </p:nvSpPr>
        <p:spPr bwMode="auto">
          <a:xfrm>
            <a:off x="8356598" y="1883834"/>
            <a:ext cx="575735" cy="533400"/>
          </a:xfrm>
          <a:prstGeom prst="roundRect">
            <a:avLst/>
          </a:prstGeom>
          <a:noFill/>
          <a:ln w="12700" cap="flat" cmpd="sng" algn="ctr">
            <a:solidFill>
              <a:schemeClr val="accent6">
                <a:lumMod val="60000"/>
                <a:lumOff val="40000"/>
              </a:schemeClr>
            </a:solidFill>
            <a:prstDash val="lg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18" name="Rounded Rectangle 17"/>
          <p:cNvSpPr/>
          <p:nvPr/>
        </p:nvSpPr>
        <p:spPr bwMode="auto">
          <a:xfrm>
            <a:off x="4038600" y="1883834"/>
            <a:ext cx="575735" cy="533400"/>
          </a:xfrm>
          <a:prstGeom prst="roundRect">
            <a:avLst/>
          </a:prstGeom>
          <a:noFill/>
          <a:ln w="12700" cap="flat" cmpd="sng" algn="ctr">
            <a:solidFill>
              <a:schemeClr val="accent6">
                <a:lumMod val="60000"/>
                <a:lumOff val="40000"/>
              </a:schemeClr>
            </a:solidFill>
            <a:prstDash val="lg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13"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Dataset Evaluation – Basic Insights (2/2)</a:t>
            </a:r>
            <a:endParaRPr lang="en-US" sz="1000" b="1" i="1" dirty="0">
              <a:solidFill>
                <a:srgbClr val="4F868E"/>
              </a:solidFill>
              <a:latin typeface="Arial"/>
            </a:endParaRPr>
          </a:p>
        </p:txBody>
      </p:sp>
    </p:spTree>
    <p:extLst>
      <p:ext uri="{BB962C8B-B14F-4D97-AF65-F5344CB8AC3E}">
        <p14:creationId xmlns:p14="http://schemas.microsoft.com/office/powerpoint/2010/main" val="1157302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4419600"/>
            <a:ext cx="9144000" cy="381000"/>
          </a:xfrm>
          <a:prstGeom prst="rect">
            <a:avLst/>
          </a:prstGeom>
          <a:solidFill>
            <a:schemeClr val="accent1"/>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smtClean="0"/>
          </a:p>
        </p:txBody>
      </p:sp>
      <p:sp>
        <p:nvSpPr>
          <p:cNvPr id="2" name="Title 1"/>
          <p:cNvSpPr>
            <a:spLocks noGrp="1"/>
          </p:cNvSpPr>
          <p:nvPr>
            <p:ph type="title"/>
          </p:nvPr>
        </p:nvSpPr>
        <p:spPr>
          <a:xfrm>
            <a:off x="457200" y="877598"/>
            <a:ext cx="8229909" cy="338554"/>
          </a:xfrm>
        </p:spPr>
        <p:txBody>
          <a:bodyPr/>
          <a:lstStyle/>
          <a:p>
            <a:r>
              <a:rPr lang="en-US" sz="2200" dirty="0" smtClean="0"/>
              <a:t>Agenda</a:t>
            </a:r>
            <a:endParaRPr lang="en-US" sz="2200" dirty="0"/>
          </a:p>
        </p:txBody>
      </p:sp>
      <p:sp>
        <p:nvSpPr>
          <p:cNvPr id="3" name="Content Placeholder 2"/>
          <p:cNvSpPr>
            <a:spLocks noGrp="1"/>
          </p:cNvSpPr>
          <p:nvPr>
            <p:ph idx="1"/>
          </p:nvPr>
        </p:nvSpPr>
        <p:spPr/>
        <p:txBody>
          <a:bodyPr/>
          <a:lstStyle/>
          <a:p>
            <a:r>
              <a:rPr lang="en-US" dirty="0" smtClean="0"/>
              <a:t>Problem Statement</a:t>
            </a:r>
          </a:p>
          <a:p>
            <a:endParaRPr lang="en-US" dirty="0"/>
          </a:p>
          <a:p>
            <a:r>
              <a:rPr lang="en-US" dirty="0" smtClean="0"/>
              <a:t>Approach</a:t>
            </a:r>
          </a:p>
          <a:p>
            <a:endParaRPr lang="en-US" dirty="0"/>
          </a:p>
          <a:p>
            <a:r>
              <a:rPr lang="en-US" dirty="0" smtClean="0"/>
              <a:t>Summary</a:t>
            </a:r>
          </a:p>
          <a:p>
            <a:endParaRPr lang="en-US" dirty="0"/>
          </a:p>
          <a:p>
            <a:r>
              <a:rPr lang="en-US" dirty="0" smtClean="0"/>
              <a:t>Data Pre-processing</a:t>
            </a:r>
          </a:p>
          <a:p>
            <a:endParaRPr lang="en-US" dirty="0"/>
          </a:p>
          <a:p>
            <a:r>
              <a:rPr lang="en-US" dirty="0" smtClean="0"/>
              <a:t>Data Modeling</a:t>
            </a:r>
          </a:p>
          <a:p>
            <a:pPr lvl="1"/>
            <a:r>
              <a:rPr lang="en-US" sz="1200" dirty="0" smtClean="0"/>
              <a:t>Determination of Significant Variables</a:t>
            </a:r>
          </a:p>
          <a:p>
            <a:pPr lvl="1"/>
            <a:r>
              <a:rPr lang="en-US" sz="1200" dirty="0" smtClean="0"/>
              <a:t>Data Modeling on Significant Variables</a:t>
            </a:r>
          </a:p>
        </p:txBody>
      </p:sp>
    </p:spTree>
    <p:extLst>
      <p:ext uri="{BB962C8B-B14F-4D97-AF65-F5344CB8AC3E}">
        <p14:creationId xmlns:p14="http://schemas.microsoft.com/office/powerpoint/2010/main" val="1973725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dirty="0" smtClean="0"/>
              <a:t>Random Forest (with All Variables)</a:t>
            </a:r>
            <a:endParaRPr lang="en-US" sz="2000" dirty="0"/>
          </a:p>
        </p:txBody>
      </p:sp>
      <p:sp>
        <p:nvSpPr>
          <p:cNvPr id="12"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Random Forest | All Variables</a:t>
            </a:r>
            <a:endParaRPr lang="en-US" sz="1000" b="1" i="1" dirty="0">
              <a:solidFill>
                <a:srgbClr val="4F868E"/>
              </a:solidFill>
              <a:latin typeface="Arial"/>
            </a:endParaRPr>
          </a:p>
        </p:txBody>
      </p:sp>
      <p:pic>
        <p:nvPicPr>
          <p:cNvPr id="17410" name="Picture 2" descr="C:\Users\ng8840\Desktop\Personal Document Files\RFiles\Kaggle\ShowOfHands\Figs\rf_top25_VarImp.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41"/>
          <a:stretch/>
        </p:blipFill>
        <p:spPr bwMode="auto">
          <a:xfrm>
            <a:off x="228600" y="2552700"/>
            <a:ext cx="4267200" cy="3009900"/>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pic>
        <p:nvPicPr>
          <p:cNvPr id="17411" name="Picture 3" descr="C:\Users\ng8840\Desktop\Personal Document Files\RFiles\Kaggle\ShowOfHands\Figs\rf4_top25_VarImp.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54"/>
          <a:stretch/>
        </p:blipFill>
        <p:spPr bwMode="auto">
          <a:xfrm>
            <a:off x="4648200" y="2552700"/>
            <a:ext cx="4299857" cy="3009900"/>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sp>
        <p:nvSpPr>
          <p:cNvPr id="5" name="Take-away Box"/>
          <p:cNvSpPr/>
          <p:nvPr/>
        </p:nvSpPr>
        <p:spPr bwMode="blackWhite">
          <a:xfrm>
            <a:off x="228600" y="5672600"/>
            <a:ext cx="8719457" cy="584775"/>
          </a:xfrm>
          <a:prstGeom prst="rect">
            <a:avLst/>
          </a:prstGeom>
          <a:solidFill>
            <a:srgbClr val="ED8B00"/>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spcBef>
                <a:spcPts val="0"/>
              </a:spcBef>
              <a:spcAft>
                <a:spcPts val="600"/>
              </a:spcAft>
            </a:pPr>
            <a:r>
              <a:rPr lang="en-US" sz="1600" dirty="0" smtClean="0">
                <a:solidFill>
                  <a:srgbClr val="FFFFFF"/>
                </a:solidFill>
                <a:latin typeface="Arial"/>
              </a:rPr>
              <a:t>Personal Attributes variables feature among the topmost important variables, followed by a set of Question-Based variables that occur in both the random forest models</a:t>
            </a:r>
          </a:p>
        </p:txBody>
      </p:sp>
      <p:sp>
        <p:nvSpPr>
          <p:cNvPr id="17" name="Rectangle 16"/>
          <p:cNvSpPr/>
          <p:nvPr/>
        </p:nvSpPr>
        <p:spPr bwMode="auto">
          <a:xfrm>
            <a:off x="228600" y="2065020"/>
            <a:ext cx="4267199"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Random Forest Model I:</a:t>
            </a:r>
          </a:p>
          <a:p>
            <a:pPr marL="0" lvl="2">
              <a:spcBef>
                <a:spcPts val="0"/>
              </a:spcBef>
              <a:spcAft>
                <a:spcPts val="600"/>
              </a:spcAft>
            </a:pPr>
            <a:r>
              <a:rPr lang="en-US" sz="1000" b="1" dirty="0" smtClean="0"/>
              <a:t>Dataset: Without treating the missing values</a:t>
            </a:r>
            <a:endParaRPr lang="en-US" sz="1000" b="1" dirty="0"/>
          </a:p>
        </p:txBody>
      </p:sp>
      <p:sp>
        <p:nvSpPr>
          <p:cNvPr id="18" name="Rectangle 17"/>
          <p:cNvSpPr/>
          <p:nvPr/>
        </p:nvSpPr>
        <p:spPr bwMode="auto">
          <a:xfrm>
            <a:off x="4648200" y="2057400"/>
            <a:ext cx="4299857"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Random Forest Model II:</a:t>
            </a:r>
          </a:p>
          <a:p>
            <a:pPr marL="0" lvl="2">
              <a:spcBef>
                <a:spcPts val="0"/>
              </a:spcBef>
              <a:spcAft>
                <a:spcPts val="600"/>
              </a:spcAft>
            </a:pPr>
            <a:r>
              <a:rPr lang="en-US" sz="1000" b="1" dirty="0" smtClean="0"/>
              <a:t>Dataset: After treating the missing values (as discussed before)</a:t>
            </a:r>
            <a:endParaRPr lang="en-US" sz="1000" b="1" dirty="0"/>
          </a:p>
        </p:txBody>
      </p:sp>
      <p:sp>
        <p:nvSpPr>
          <p:cNvPr id="19" name="Rectangle 18"/>
          <p:cNvSpPr/>
          <p:nvPr/>
        </p:nvSpPr>
        <p:spPr bwMode="auto">
          <a:xfrm>
            <a:off x="228599" y="914400"/>
            <a:ext cx="8719457" cy="10668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lgn="l">
              <a:spcBef>
                <a:spcPts val="0"/>
              </a:spcBef>
              <a:spcAft>
                <a:spcPts val="600"/>
              </a:spcAft>
            </a:pPr>
            <a:r>
              <a:rPr lang="en-US" sz="1200" dirty="0" smtClean="0"/>
              <a:t>Random Forest Algorithm was used to: </a:t>
            </a:r>
          </a:p>
          <a:p>
            <a:pPr marL="228600" lvl="2" indent="-228600" algn="l">
              <a:spcBef>
                <a:spcPts val="0"/>
              </a:spcBef>
              <a:spcAft>
                <a:spcPts val="600"/>
              </a:spcAft>
              <a:buFont typeface="+mj-lt"/>
              <a:buAutoNum type="arabicPeriod"/>
            </a:pPr>
            <a:r>
              <a:rPr lang="en-US" sz="1200" dirty="0" smtClean="0"/>
              <a:t>Narrow down number of variables (to be used in final model)</a:t>
            </a:r>
          </a:p>
          <a:p>
            <a:pPr marL="228600" lvl="2" indent="-228600" algn="l">
              <a:spcBef>
                <a:spcPts val="0"/>
              </a:spcBef>
              <a:spcAft>
                <a:spcPts val="600"/>
              </a:spcAft>
              <a:buFont typeface="+mj-lt"/>
              <a:buAutoNum type="arabicPeriod"/>
            </a:pPr>
            <a:r>
              <a:rPr lang="en-US" sz="1200" dirty="0" smtClean="0"/>
              <a:t>Determine the most important variables among 108 variables</a:t>
            </a:r>
          </a:p>
        </p:txBody>
      </p:sp>
    </p:spTree>
    <p:extLst>
      <p:ext uri="{BB962C8B-B14F-4D97-AF65-F5344CB8AC3E}">
        <p14:creationId xmlns:p14="http://schemas.microsoft.com/office/powerpoint/2010/main" val="2000774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dirty="0" smtClean="0"/>
              <a:t>Gradient Boosting Machine (with All Variables)</a:t>
            </a:r>
            <a:endParaRPr lang="en-US" sz="2000" dirty="0"/>
          </a:p>
        </p:txBody>
      </p:sp>
      <p:sp>
        <p:nvSpPr>
          <p:cNvPr id="12"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Gradient Boosting Machine | All Variables</a:t>
            </a:r>
            <a:endParaRPr lang="en-US" sz="1000" b="1" i="1" dirty="0">
              <a:solidFill>
                <a:srgbClr val="4F868E"/>
              </a:solidFill>
              <a:latin typeface="Arial"/>
            </a:endParaRPr>
          </a:p>
        </p:txBody>
      </p:sp>
      <p:sp>
        <p:nvSpPr>
          <p:cNvPr id="17" name="Rectangle 16"/>
          <p:cNvSpPr/>
          <p:nvPr/>
        </p:nvSpPr>
        <p:spPr bwMode="auto">
          <a:xfrm>
            <a:off x="228600" y="2029460"/>
            <a:ext cx="5943600" cy="24384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spcBef>
                <a:spcPts val="0"/>
              </a:spcBef>
              <a:spcAft>
                <a:spcPts val="600"/>
              </a:spcAft>
            </a:pPr>
            <a:r>
              <a:rPr lang="en-US" sz="1000" b="1" dirty="0"/>
              <a:t>Gradient Boosting </a:t>
            </a:r>
            <a:r>
              <a:rPr lang="en-US" sz="1000" b="1" dirty="0" smtClean="0"/>
              <a:t>Machine</a:t>
            </a:r>
            <a:endParaRPr lang="en-US" sz="1000" b="1" dirty="0"/>
          </a:p>
        </p:txBody>
      </p:sp>
      <p:sp>
        <p:nvSpPr>
          <p:cNvPr id="19" name="Rectangle 18"/>
          <p:cNvSpPr/>
          <p:nvPr/>
        </p:nvSpPr>
        <p:spPr bwMode="auto">
          <a:xfrm>
            <a:off x="228599" y="914400"/>
            <a:ext cx="8719457" cy="10668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lgn="l">
              <a:spcBef>
                <a:spcPts val="0"/>
              </a:spcBef>
              <a:spcAft>
                <a:spcPts val="600"/>
              </a:spcAft>
            </a:pPr>
            <a:r>
              <a:rPr lang="en-US" sz="1200" dirty="0" smtClean="0"/>
              <a:t>In addition to random forest models, gradient boosting </a:t>
            </a:r>
            <a:r>
              <a:rPr lang="en-US" sz="1200" dirty="0"/>
              <a:t>m</a:t>
            </a:r>
            <a:r>
              <a:rPr lang="en-US" sz="1200" dirty="0" smtClean="0"/>
              <a:t>achine was also used to: </a:t>
            </a:r>
          </a:p>
          <a:p>
            <a:pPr marL="228600" lvl="2" indent="-228600" algn="l">
              <a:spcBef>
                <a:spcPts val="0"/>
              </a:spcBef>
              <a:spcAft>
                <a:spcPts val="600"/>
              </a:spcAft>
              <a:buFont typeface="+mj-lt"/>
              <a:buAutoNum type="arabicPeriod"/>
            </a:pPr>
            <a:r>
              <a:rPr lang="en-US" sz="1200" dirty="0" smtClean="0"/>
              <a:t>Narrow down number of variables (to be used in final model)</a:t>
            </a:r>
          </a:p>
          <a:p>
            <a:pPr marL="228600" lvl="2" indent="-228600" algn="l">
              <a:spcBef>
                <a:spcPts val="0"/>
              </a:spcBef>
              <a:spcAft>
                <a:spcPts val="600"/>
              </a:spcAft>
              <a:buFont typeface="+mj-lt"/>
              <a:buAutoNum type="arabicPeriod"/>
            </a:pPr>
            <a:r>
              <a:rPr lang="en-US" sz="1200" dirty="0" smtClean="0"/>
              <a:t>Determine the most important variables among 108 variables</a:t>
            </a:r>
          </a:p>
        </p:txBody>
      </p:sp>
      <p:pic>
        <p:nvPicPr>
          <p:cNvPr id="18434" name="Picture 2" descr="C:\Users\ng8840\Desktop\Personal Document Files\RFiles\Kaggle\ShowOfHands\Figs\gbm_top25_VarImp.jpeg"/>
          <p:cNvPicPr>
            <a:picLocks noChangeAspect="1" noChangeArrowheads="1"/>
          </p:cNvPicPr>
          <p:nvPr/>
        </p:nvPicPr>
        <p:blipFill rotWithShape="1">
          <a:blip r:embed="rId2">
            <a:extLst>
              <a:ext uri="{28A0092B-C50C-407E-A947-70E740481C1C}">
                <a14:useLocalDpi xmlns:a14="http://schemas.microsoft.com/office/drawing/2010/main" val="0"/>
              </a:ext>
            </a:extLst>
          </a:blip>
          <a:srcRect r="6563"/>
          <a:stretch/>
        </p:blipFill>
        <p:spPr bwMode="auto">
          <a:xfrm>
            <a:off x="228600" y="2286000"/>
            <a:ext cx="5943600" cy="4174434"/>
          </a:xfrm>
          <a:prstGeom prst="rect">
            <a:avLst/>
          </a:prstGeom>
          <a:noFill/>
          <a:ln>
            <a:solidFill>
              <a:schemeClr val="accent2">
                <a:lumMod val="50000"/>
              </a:schemeClr>
            </a:solidFill>
          </a:ln>
          <a:extLst>
            <a:ext uri="{909E8E84-426E-40DD-AFC4-6F175D3DCCD1}">
              <a14:hiddenFill xmlns:a14="http://schemas.microsoft.com/office/drawing/2010/main">
                <a:solidFill>
                  <a:srgbClr val="FFFFFF"/>
                </a:solidFill>
              </a14:hiddenFill>
            </a:ext>
          </a:extLst>
        </p:spPr>
      </p:pic>
      <p:sp>
        <p:nvSpPr>
          <p:cNvPr id="13" name="Rounded Rectangular Callout 12"/>
          <p:cNvSpPr/>
          <p:nvPr/>
        </p:nvSpPr>
        <p:spPr bwMode="auto">
          <a:xfrm>
            <a:off x="6324601" y="2273300"/>
            <a:ext cx="2623456" cy="1993900"/>
          </a:xfrm>
          <a:prstGeom prst="wedgeRoundRectCallout">
            <a:avLst>
              <a:gd name="adj1" fmla="val -57431"/>
              <a:gd name="adj2" fmla="val -19178"/>
              <a:gd name="adj3" fmla="val 16667"/>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lgn="l">
              <a:spcBef>
                <a:spcPts val="0"/>
              </a:spcBef>
              <a:spcAft>
                <a:spcPts val="600"/>
              </a:spcAft>
            </a:pPr>
            <a:r>
              <a:rPr lang="en-US" sz="1100" dirty="0" smtClean="0"/>
              <a:t>In contrast to what was observed in the random forest models, the top most significant variables are not ‘Personal Attributes’ variables but ‘Question-Based’ variables.</a:t>
            </a:r>
          </a:p>
          <a:p>
            <a:pPr marL="0" lvl="2" algn="l">
              <a:spcBef>
                <a:spcPts val="0"/>
              </a:spcBef>
              <a:spcAft>
                <a:spcPts val="600"/>
              </a:spcAft>
            </a:pPr>
            <a:endParaRPr lang="en-US" sz="1100" dirty="0"/>
          </a:p>
          <a:p>
            <a:pPr marL="0" lvl="2" algn="l">
              <a:spcBef>
                <a:spcPts val="0"/>
              </a:spcBef>
              <a:spcAft>
                <a:spcPts val="600"/>
              </a:spcAft>
            </a:pPr>
            <a:r>
              <a:rPr lang="en-US" sz="1100" dirty="0" smtClean="0"/>
              <a:t>Although, majority of Personal attribute variables do feature among the top 25 variables</a:t>
            </a:r>
          </a:p>
        </p:txBody>
      </p:sp>
    </p:spTree>
    <p:extLst>
      <p:ext uri="{BB962C8B-B14F-4D97-AF65-F5344CB8AC3E}">
        <p14:creationId xmlns:p14="http://schemas.microsoft.com/office/powerpoint/2010/main" val="1668892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507066"/>
            <a:ext cx="9144000" cy="381000"/>
          </a:xfrm>
          <a:prstGeom prst="rect">
            <a:avLst/>
          </a:prstGeom>
          <a:solidFill>
            <a:schemeClr val="accent1"/>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smtClean="0"/>
          </a:p>
        </p:txBody>
      </p:sp>
      <p:sp>
        <p:nvSpPr>
          <p:cNvPr id="2" name="Title 1"/>
          <p:cNvSpPr>
            <a:spLocks noGrp="1"/>
          </p:cNvSpPr>
          <p:nvPr>
            <p:ph type="title"/>
          </p:nvPr>
        </p:nvSpPr>
        <p:spPr>
          <a:xfrm>
            <a:off x="457200" y="877598"/>
            <a:ext cx="8229909" cy="338554"/>
          </a:xfrm>
        </p:spPr>
        <p:txBody>
          <a:bodyPr/>
          <a:lstStyle/>
          <a:p>
            <a:r>
              <a:rPr lang="en-US" sz="2200" dirty="0" smtClean="0"/>
              <a:t>Agenda</a:t>
            </a:r>
            <a:endParaRPr lang="en-US" sz="2200" dirty="0"/>
          </a:p>
        </p:txBody>
      </p:sp>
      <p:sp>
        <p:nvSpPr>
          <p:cNvPr id="3" name="Content Placeholder 2"/>
          <p:cNvSpPr>
            <a:spLocks noGrp="1"/>
          </p:cNvSpPr>
          <p:nvPr>
            <p:ph idx="1"/>
          </p:nvPr>
        </p:nvSpPr>
        <p:spPr/>
        <p:txBody>
          <a:bodyPr/>
          <a:lstStyle/>
          <a:p>
            <a:r>
              <a:rPr lang="en-US" dirty="0" smtClean="0"/>
              <a:t>Problem Statement</a:t>
            </a:r>
          </a:p>
          <a:p>
            <a:endParaRPr lang="en-US" dirty="0"/>
          </a:p>
          <a:p>
            <a:r>
              <a:rPr lang="en-US" dirty="0" smtClean="0"/>
              <a:t>Approach</a:t>
            </a:r>
          </a:p>
          <a:p>
            <a:endParaRPr lang="en-US" dirty="0"/>
          </a:p>
          <a:p>
            <a:r>
              <a:rPr lang="en-US" dirty="0" smtClean="0"/>
              <a:t>Summary</a:t>
            </a:r>
          </a:p>
          <a:p>
            <a:endParaRPr lang="en-US" dirty="0"/>
          </a:p>
          <a:p>
            <a:r>
              <a:rPr lang="en-US" dirty="0" smtClean="0"/>
              <a:t>Data Pre-processing</a:t>
            </a:r>
          </a:p>
          <a:p>
            <a:endParaRPr lang="en-US" dirty="0"/>
          </a:p>
          <a:p>
            <a:r>
              <a:rPr lang="en-US" dirty="0" smtClean="0"/>
              <a:t>Data Modeling</a:t>
            </a:r>
          </a:p>
        </p:txBody>
      </p:sp>
    </p:spTree>
    <p:extLst>
      <p:ext uri="{BB962C8B-B14F-4D97-AF65-F5344CB8AC3E}">
        <p14:creationId xmlns:p14="http://schemas.microsoft.com/office/powerpoint/2010/main" val="2099262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Determination of Significant Variables</a:t>
            </a:r>
            <a:endParaRPr lang="en-US" sz="2000" b="1" dirty="0"/>
          </a:p>
        </p:txBody>
      </p:sp>
      <p:sp>
        <p:nvSpPr>
          <p:cNvPr id="3" name="Rectangle 2"/>
          <p:cNvSpPr/>
          <p:nvPr/>
        </p:nvSpPr>
        <p:spPr>
          <a:xfrm>
            <a:off x="381000" y="838200"/>
            <a:ext cx="8077200" cy="523220"/>
          </a:xfrm>
          <a:prstGeom prst="rect">
            <a:avLst/>
          </a:prstGeom>
        </p:spPr>
        <p:txBody>
          <a:bodyPr wrap="square">
            <a:spAutoFit/>
          </a:bodyPr>
          <a:lstStyle/>
          <a:p>
            <a:r>
              <a:rPr lang="en-US" dirty="0" smtClean="0"/>
              <a:t>Top 16 variables were selected based on their relative strength of prediction, as determined from machine learning methods like Random Forests and Gradient Boosting Machines</a:t>
            </a:r>
            <a:endParaRPr lang="en-US"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Significant Variables</a:t>
            </a:r>
            <a:endParaRPr lang="en-US" sz="1000" b="1" i="1" dirty="0">
              <a:solidFill>
                <a:srgbClr val="4F868E"/>
              </a:solidFill>
              <a:latin typeface="Arial"/>
            </a:endParaRPr>
          </a:p>
        </p:txBody>
      </p:sp>
      <p:grpSp>
        <p:nvGrpSpPr>
          <p:cNvPr id="10" name="Group 9"/>
          <p:cNvGrpSpPr/>
          <p:nvPr/>
        </p:nvGrpSpPr>
        <p:grpSpPr>
          <a:xfrm>
            <a:off x="3276600" y="2555355"/>
            <a:ext cx="2895600" cy="2667000"/>
            <a:chOff x="609600" y="2362200"/>
            <a:chExt cx="1981200" cy="1981200"/>
          </a:xfrm>
        </p:grpSpPr>
        <p:sp>
          <p:nvSpPr>
            <p:cNvPr id="7" name="Oval 6"/>
            <p:cNvSpPr/>
            <p:nvPr/>
          </p:nvSpPr>
          <p:spPr bwMode="auto">
            <a:xfrm>
              <a:off x="609600" y="2362200"/>
              <a:ext cx="1371600" cy="1371600"/>
            </a:xfrm>
            <a:prstGeom prst="ellipse">
              <a:avLst/>
            </a:prstGeom>
            <a:solidFill>
              <a:schemeClr val="accent2">
                <a:alpha val="50196"/>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8" name="Oval 7"/>
            <p:cNvSpPr/>
            <p:nvPr/>
          </p:nvSpPr>
          <p:spPr bwMode="auto">
            <a:xfrm>
              <a:off x="914400" y="2971800"/>
              <a:ext cx="1371600" cy="1371600"/>
            </a:xfrm>
            <a:prstGeom prst="ellipse">
              <a:avLst/>
            </a:prstGeom>
            <a:solidFill>
              <a:schemeClr val="accent6">
                <a:lumMod val="20000"/>
                <a:lumOff val="80000"/>
                <a:alpha val="50196"/>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9" name="Oval 8"/>
            <p:cNvSpPr/>
            <p:nvPr/>
          </p:nvSpPr>
          <p:spPr bwMode="auto">
            <a:xfrm>
              <a:off x="1219200" y="2362200"/>
              <a:ext cx="1371600" cy="1371600"/>
            </a:xfrm>
            <a:prstGeom prst="ellipse">
              <a:avLst/>
            </a:prstGeom>
            <a:solidFill>
              <a:schemeClr val="accent3">
                <a:lumMod val="20000"/>
                <a:lumOff val="80000"/>
                <a:alpha val="50196"/>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grpSp>
      <p:sp>
        <p:nvSpPr>
          <p:cNvPr id="11" name="TextBox 10"/>
          <p:cNvSpPr txBox="1"/>
          <p:nvPr/>
        </p:nvSpPr>
        <p:spPr>
          <a:xfrm>
            <a:off x="3350362" y="2476178"/>
            <a:ext cx="383438" cy="307777"/>
          </a:xfrm>
          <a:prstGeom prst="rect">
            <a:avLst/>
          </a:prstGeom>
          <a:noFill/>
        </p:spPr>
        <p:txBody>
          <a:bodyPr wrap="none" rtlCol="0">
            <a:spAutoFit/>
          </a:bodyPr>
          <a:lstStyle/>
          <a:p>
            <a:r>
              <a:rPr lang="en-US" b="1" dirty="0" smtClean="0"/>
              <a:t>20</a:t>
            </a:r>
            <a:endParaRPr lang="en-US" b="1" dirty="0"/>
          </a:p>
        </p:txBody>
      </p:sp>
      <p:sp>
        <p:nvSpPr>
          <p:cNvPr id="12" name="TextBox 11"/>
          <p:cNvSpPr txBox="1"/>
          <p:nvPr/>
        </p:nvSpPr>
        <p:spPr>
          <a:xfrm>
            <a:off x="5788762" y="2555355"/>
            <a:ext cx="383438" cy="307777"/>
          </a:xfrm>
          <a:prstGeom prst="rect">
            <a:avLst/>
          </a:prstGeom>
          <a:noFill/>
        </p:spPr>
        <p:txBody>
          <a:bodyPr wrap="none" rtlCol="0">
            <a:spAutoFit/>
          </a:bodyPr>
          <a:lstStyle/>
          <a:p>
            <a:r>
              <a:rPr lang="en-US" b="1" dirty="0" smtClean="0"/>
              <a:t>20</a:t>
            </a:r>
            <a:endParaRPr lang="en-US" b="1" dirty="0"/>
          </a:p>
        </p:txBody>
      </p:sp>
      <p:sp>
        <p:nvSpPr>
          <p:cNvPr id="13" name="TextBox 12"/>
          <p:cNvSpPr txBox="1"/>
          <p:nvPr/>
        </p:nvSpPr>
        <p:spPr>
          <a:xfrm>
            <a:off x="5026762" y="5069955"/>
            <a:ext cx="383438" cy="307777"/>
          </a:xfrm>
          <a:prstGeom prst="rect">
            <a:avLst/>
          </a:prstGeom>
          <a:noFill/>
        </p:spPr>
        <p:txBody>
          <a:bodyPr wrap="none" rtlCol="0">
            <a:spAutoFit/>
          </a:bodyPr>
          <a:lstStyle/>
          <a:p>
            <a:r>
              <a:rPr lang="en-US" b="1" dirty="0" smtClean="0"/>
              <a:t>20</a:t>
            </a:r>
            <a:endParaRPr lang="en-US" b="1" dirty="0"/>
          </a:p>
        </p:txBody>
      </p:sp>
      <p:sp>
        <p:nvSpPr>
          <p:cNvPr id="14" name="TextBox 13"/>
          <p:cNvSpPr txBox="1"/>
          <p:nvPr/>
        </p:nvSpPr>
        <p:spPr>
          <a:xfrm>
            <a:off x="4532681" y="3622155"/>
            <a:ext cx="383438" cy="307777"/>
          </a:xfrm>
          <a:prstGeom prst="rect">
            <a:avLst/>
          </a:prstGeom>
          <a:noFill/>
        </p:spPr>
        <p:txBody>
          <a:bodyPr wrap="none" rtlCol="0">
            <a:spAutoFit/>
          </a:bodyPr>
          <a:lstStyle/>
          <a:p>
            <a:r>
              <a:rPr lang="en-US" b="1" dirty="0" smtClean="0"/>
              <a:t>16</a:t>
            </a:r>
            <a:endParaRPr lang="en-US" b="1" dirty="0"/>
          </a:p>
        </p:txBody>
      </p:sp>
      <p:cxnSp>
        <p:nvCxnSpPr>
          <p:cNvPr id="17" name="Elbow Connector 16"/>
          <p:cNvCxnSpPr>
            <a:stCxn id="27" idx="2"/>
            <a:endCxn id="7" idx="0"/>
          </p:cNvCxnSpPr>
          <p:nvPr/>
        </p:nvCxnSpPr>
        <p:spPr>
          <a:xfrm rot="16200000" flipH="1">
            <a:off x="3755307" y="2031738"/>
            <a:ext cx="244935" cy="802297"/>
          </a:xfrm>
          <a:prstGeom prst="bentConnector3">
            <a:avLst>
              <a:gd name="adj1" fmla="val 50000"/>
            </a:avLst>
          </a:prstGeom>
          <a:ln w="12700">
            <a:solidFill>
              <a:schemeClr val="tx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29" idx="2"/>
            <a:endCxn id="9" idx="0"/>
          </p:cNvCxnSpPr>
          <p:nvPr/>
        </p:nvCxnSpPr>
        <p:spPr>
          <a:xfrm rot="5400000">
            <a:off x="5434272" y="2046026"/>
            <a:ext cx="244935" cy="773723"/>
          </a:xfrm>
          <a:prstGeom prst="bentConnector3">
            <a:avLst>
              <a:gd name="adj1" fmla="val 50000"/>
            </a:avLst>
          </a:prstGeom>
          <a:ln w="12700">
            <a:solidFill>
              <a:schemeClr val="tx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5" idx="0"/>
            <a:endCxn id="8" idx="4"/>
          </p:cNvCxnSpPr>
          <p:nvPr/>
        </p:nvCxnSpPr>
        <p:spPr>
          <a:xfrm rot="5400000" flipH="1" flipV="1">
            <a:off x="4397146" y="5292436"/>
            <a:ext cx="397335" cy="257174"/>
          </a:xfrm>
          <a:prstGeom prst="bentConnector3">
            <a:avLst>
              <a:gd name="adj1" fmla="val 50000"/>
            </a:avLst>
          </a:prstGeom>
          <a:ln w="12700">
            <a:solidFill>
              <a:schemeClr val="tx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819400" y="1793355"/>
            <a:ext cx="1314451" cy="517065"/>
          </a:xfrm>
          <a:prstGeom prst="rect">
            <a:avLst/>
          </a:prstGeom>
          <a:noFill/>
          <a:ln>
            <a:solidFill>
              <a:schemeClr val="tx1">
                <a:lumMod val="50000"/>
              </a:schemeClr>
            </a:solidFill>
          </a:ln>
        </p:spPr>
        <p:txBody>
          <a:bodyPr wrap="square" rtlCol="0">
            <a:spAutoFit/>
          </a:bodyPr>
          <a:lstStyle/>
          <a:p>
            <a:pPr algn="ctr"/>
            <a:r>
              <a:rPr lang="en-US" sz="1000" b="1" dirty="0" smtClean="0"/>
              <a:t>Random Forest </a:t>
            </a:r>
          </a:p>
          <a:p>
            <a:pPr algn="ctr"/>
            <a:r>
              <a:rPr lang="en-US" sz="800" b="1" dirty="0" smtClean="0"/>
              <a:t>(Before processing missing values)</a:t>
            </a:r>
            <a:endParaRPr lang="en-US" sz="800" b="1" dirty="0"/>
          </a:p>
        </p:txBody>
      </p:sp>
      <p:sp>
        <p:nvSpPr>
          <p:cNvPr id="29" name="TextBox 28"/>
          <p:cNvSpPr txBox="1"/>
          <p:nvPr/>
        </p:nvSpPr>
        <p:spPr>
          <a:xfrm>
            <a:off x="5257800" y="1793355"/>
            <a:ext cx="1371599" cy="517065"/>
          </a:xfrm>
          <a:prstGeom prst="rect">
            <a:avLst/>
          </a:prstGeom>
          <a:noFill/>
          <a:ln>
            <a:solidFill>
              <a:schemeClr val="tx1">
                <a:lumMod val="50000"/>
              </a:schemeClr>
            </a:solidFill>
          </a:ln>
        </p:spPr>
        <p:txBody>
          <a:bodyPr wrap="square" rtlCol="0">
            <a:spAutoFit/>
          </a:bodyPr>
          <a:lstStyle/>
          <a:p>
            <a:pPr algn="ctr"/>
            <a:r>
              <a:rPr lang="en-US" sz="1000" b="1" dirty="0" smtClean="0"/>
              <a:t>Random Forest </a:t>
            </a:r>
          </a:p>
          <a:p>
            <a:pPr algn="ctr"/>
            <a:r>
              <a:rPr lang="en-US" sz="800" b="1" dirty="0" smtClean="0"/>
              <a:t>(After processing missing values)</a:t>
            </a:r>
            <a:endParaRPr lang="en-US" sz="800" b="1" dirty="0"/>
          </a:p>
        </p:txBody>
      </p:sp>
      <p:sp>
        <p:nvSpPr>
          <p:cNvPr id="35" name="TextBox 34"/>
          <p:cNvSpPr txBox="1"/>
          <p:nvPr/>
        </p:nvSpPr>
        <p:spPr>
          <a:xfrm>
            <a:off x="3581400" y="5619690"/>
            <a:ext cx="1771651" cy="400110"/>
          </a:xfrm>
          <a:prstGeom prst="rect">
            <a:avLst/>
          </a:prstGeom>
          <a:noFill/>
          <a:ln>
            <a:solidFill>
              <a:schemeClr val="tx1">
                <a:lumMod val="50000"/>
              </a:schemeClr>
            </a:solidFill>
          </a:ln>
        </p:spPr>
        <p:txBody>
          <a:bodyPr wrap="square" rtlCol="0">
            <a:spAutoFit/>
          </a:bodyPr>
          <a:lstStyle/>
          <a:p>
            <a:pPr algn="ctr"/>
            <a:r>
              <a:rPr lang="en-US" sz="1000" b="1" dirty="0" smtClean="0"/>
              <a:t>Gradient Boosting Machine</a:t>
            </a:r>
            <a:endParaRPr lang="en-US" sz="800" b="1" dirty="0"/>
          </a:p>
        </p:txBody>
      </p:sp>
    </p:spTree>
    <p:extLst>
      <p:ext uri="{BB962C8B-B14F-4D97-AF65-F5344CB8AC3E}">
        <p14:creationId xmlns:p14="http://schemas.microsoft.com/office/powerpoint/2010/main" val="21345925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Determination of Significant Variables</a:t>
            </a:r>
            <a:endParaRPr lang="en-US" sz="2000" b="1" dirty="0"/>
          </a:p>
        </p:txBody>
      </p:sp>
      <p:sp>
        <p:nvSpPr>
          <p:cNvPr id="3" name="Rectangle 2"/>
          <p:cNvSpPr/>
          <p:nvPr/>
        </p:nvSpPr>
        <p:spPr>
          <a:xfrm>
            <a:off x="381000" y="838200"/>
            <a:ext cx="8077200" cy="523220"/>
          </a:xfrm>
          <a:prstGeom prst="rect">
            <a:avLst/>
          </a:prstGeom>
        </p:spPr>
        <p:txBody>
          <a:bodyPr wrap="square">
            <a:spAutoFit/>
          </a:bodyPr>
          <a:lstStyle/>
          <a:p>
            <a:r>
              <a:rPr lang="en-US" dirty="0" smtClean="0"/>
              <a:t>Among the top 16 variables selected based on their relative strength of prediction</a:t>
            </a:r>
            <a:r>
              <a:rPr lang="en-US" smtClean="0"/>
              <a:t>, 5 were </a:t>
            </a:r>
            <a:r>
              <a:rPr lang="en-US" dirty="0" smtClean="0"/>
              <a:t>personal attribute variables whereas 11 variables were of Question-based type</a:t>
            </a:r>
            <a:endParaRPr lang="en-US"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Significant Variables</a:t>
            </a:r>
            <a:endParaRPr lang="en-US" sz="1000" b="1" i="1" dirty="0">
              <a:solidFill>
                <a:srgbClr val="4F868E"/>
              </a:solidFill>
              <a:latin typeface="Arial"/>
            </a:endParaRPr>
          </a:p>
        </p:txBody>
      </p:sp>
      <p:graphicFrame>
        <p:nvGraphicFramePr>
          <p:cNvPr id="40" name="Table 39"/>
          <p:cNvGraphicFramePr>
            <a:graphicFrameLocks noGrp="1"/>
          </p:cNvGraphicFramePr>
          <p:nvPr>
            <p:extLst>
              <p:ext uri="{D42A27DB-BD31-4B8C-83A1-F6EECF244321}">
                <p14:modId xmlns:p14="http://schemas.microsoft.com/office/powerpoint/2010/main" val="1765050371"/>
              </p:ext>
            </p:extLst>
          </p:nvPr>
        </p:nvGraphicFramePr>
        <p:xfrm>
          <a:off x="990600" y="1560844"/>
          <a:ext cx="7924800" cy="45872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177605">
                <a:tc>
                  <a:txBody>
                    <a:bodyPr/>
                    <a:lstStyle/>
                    <a:p>
                      <a:pPr algn="ctr"/>
                      <a:r>
                        <a:rPr lang="en-US" sz="1100" dirty="0" smtClean="0"/>
                        <a:t>Variable</a:t>
                      </a:r>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algn="ctr"/>
                      <a:r>
                        <a:rPr lang="en-US" sz="1100" dirty="0" smtClean="0"/>
                        <a:t>Description</a:t>
                      </a:r>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0"/>
                  </a:ext>
                </a:extLst>
              </a:tr>
              <a:tr h="167158">
                <a:tc>
                  <a:txBody>
                    <a:bodyPr/>
                    <a:lstStyle/>
                    <a:p>
                      <a:pPr algn="l"/>
                      <a:r>
                        <a:rPr lang="en-US" sz="1100" b="1" dirty="0" smtClean="0"/>
                        <a:t>Age</a:t>
                      </a:r>
                      <a:endParaRPr lang="en-US" sz="11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r>
                        <a:rPr lang="en-US" sz="1100" dirty="0" smtClean="0"/>
                        <a:t>Age (derived from ‘YOB’ variable)</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67158">
                <a:tc>
                  <a:txBody>
                    <a:bodyPr/>
                    <a:lstStyle/>
                    <a:p>
                      <a:pPr algn="l"/>
                      <a:r>
                        <a:rPr lang="en-US" sz="1100" b="1" dirty="0" err="1" smtClean="0"/>
                        <a:t>EducationLevel</a:t>
                      </a:r>
                      <a:endParaRPr lang="en-US" sz="11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Education Level</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167158">
                <a:tc>
                  <a:txBody>
                    <a:bodyPr/>
                    <a:lstStyle/>
                    <a:p>
                      <a:pPr algn="l"/>
                      <a:r>
                        <a:rPr lang="en-US" sz="1100" b="1" dirty="0" smtClean="0"/>
                        <a:t>Income</a:t>
                      </a:r>
                      <a:endParaRPr lang="en-US" sz="11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Income</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167158">
                <a:tc>
                  <a:txBody>
                    <a:bodyPr/>
                    <a:lstStyle/>
                    <a:p>
                      <a:pPr algn="l"/>
                      <a:r>
                        <a:rPr lang="en-US" sz="1100" b="1" dirty="0" smtClean="0"/>
                        <a:t>Party</a:t>
                      </a:r>
                      <a:endParaRPr lang="en-US" sz="11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Party</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4"/>
                  </a:ext>
                </a:extLst>
              </a:tr>
              <a:tr h="167158">
                <a:tc>
                  <a:txBody>
                    <a:bodyPr/>
                    <a:lstStyle/>
                    <a:p>
                      <a:pPr algn="l"/>
                      <a:r>
                        <a:rPr lang="en-US" sz="1100" b="1" dirty="0" err="1" smtClean="0"/>
                        <a:t>HouseholdStatus</a:t>
                      </a:r>
                      <a:endParaRPr lang="en-US" sz="11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100" dirty="0" smtClean="0"/>
                        <a:t>House Hold Status</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1276">
                <a:tc>
                  <a:txBody>
                    <a:bodyPr/>
                    <a:lstStyle/>
                    <a:p>
                      <a:pPr marL="0" algn="l" defTabSz="914400" rtl="0" eaLnBrk="1" latinLnBrk="0" hangingPunct="1"/>
                      <a:r>
                        <a:rPr lang="en-US" sz="1100" b="1" kern="1200" dirty="0" smtClean="0">
                          <a:solidFill>
                            <a:schemeClr val="dk1"/>
                          </a:solidFill>
                          <a:latin typeface="+mn-lt"/>
                          <a:ea typeface="+mn-ea"/>
                          <a:cs typeface="+mn-cs"/>
                        </a:rPr>
                        <a:t>Q118237</a:t>
                      </a:r>
                      <a:endParaRPr lang="en-US" sz="1100" b="1" kern="1200" dirty="0">
                        <a:solidFill>
                          <a:schemeClr val="dk1"/>
                        </a:solidFill>
                        <a:latin typeface="+mn-lt"/>
                        <a:ea typeface="+mn-ea"/>
                        <a:cs typeface="+mn-cs"/>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r>
                        <a:rPr lang="en-US" sz="1100" dirty="0" smtClean="0"/>
                        <a:t>Do you feel like you are "in over-your-head" in any aspect of your life right now</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6"/>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Q101162</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Are you generally more of an optimist or a pessimist</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7"/>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Q107869</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Do you feel like you're "normal"</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8"/>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Q119334</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Did you accomplish anything exciting or inspiring in 2013</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9"/>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Q102906</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Are you currently carrying a grudge against anyone in your personal life</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0"/>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Q102289</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Does your life feel adventurous</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1"/>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Q121011</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Changing or losing a job, getting married or divorced, the death of a close relative, moving, a major health issue, bankruptcy...all are life events that can create high stress for people. Have you experienced any of these in 2013</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2"/>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Q120014</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Are you more successful than most of your high-school friends</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3"/>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Q98869</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Does life have a purpose</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4"/>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Q108855</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Do you enjoy getting together with your extended family</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5"/>
                  </a:ext>
                </a:extLst>
              </a:tr>
              <a:tr h="240289">
                <a:tc>
                  <a:txBody>
                    <a:bodyPr/>
                    <a:lstStyle/>
                    <a:p>
                      <a:pPr algn="l"/>
                      <a:r>
                        <a:rPr lang="en-US" sz="1100" b="1" dirty="0">
                          <a:effectLst/>
                        </a:rPr>
                        <a:t>Q115610</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100" dirty="0" smtClean="0"/>
                        <a:t>Does the "power of positive thinking" actually work</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bl>
          </a:graphicData>
        </a:graphic>
      </p:graphicFrame>
      <p:sp>
        <p:nvSpPr>
          <p:cNvPr id="22" name="Rectangle 21"/>
          <p:cNvSpPr/>
          <p:nvPr/>
        </p:nvSpPr>
        <p:spPr bwMode="auto">
          <a:xfrm rot="16200000">
            <a:off x="128060" y="2257425"/>
            <a:ext cx="1295400" cy="419099"/>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spcBef>
                <a:spcPts val="0"/>
              </a:spcBef>
              <a:spcAft>
                <a:spcPts val="600"/>
              </a:spcAft>
            </a:pPr>
            <a:r>
              <a:rPr lang="en-US" sz="1000" b="1" dirty="0" smtClean="0"/>
              <a:t>Personal Attributes</a:t>
            </a:r>
            <a:endParaRPr lang="en-US" sz="1000" b="1" dirty="0"/>
          </a:p>
        </p:txBody>
      </p:sp>
      <p:sp>
        <p:nvSpPr>
          <p:cNvPr id="23" name="Rectangle 22"/>
          <p:cNvSpPr/>
          <p:nvPr/>
        </p:nvSpPr>
        <p:spPr bwMode="auto">
          <a:xfrm rot="16200000">
            <a:off x="-742949" y="4420659"/>
            <a:ext cx="3031068" cy="419099"/>
          </a:xfrm>
          <a:prstGeom prst="rect">
            <a:avLst/>
          </a:prstGeom>
          <a:solidFill>
            <a:schemeClr val="accent3">
              <a:lumMod val="40000"/>
              <a:lumOff val="60000"/>
            </a:schemeClr>
          </a:solidFill>
          <a:ln w="12700" cap="flat" cmpd="sng" algn="ctr">
            <a:solidFill>
              <a:schemeClr val="accent3">
                <a:lumMod val="75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spcBef>
                <a:spcPts val="0"/>
              </a:spcBef>
              <a:spcAft>
                <a:spcPts val="600"/>
              </a:spcAft>
            </a:pPr>
            <a:r>
              <a:rPr lang="en-US" sz="1000" b="1" dirty="0" smtClean="0"/>
              <a:t>Question Based</a:t>
            </a:r>
            <a:endParaRPr lang="en-US" sz="1000" b="1" dirty="0"/>
          </a:p>
        </p:txBody>
      </p:sp>
    </p:spTree>
    <p:extLst>
      <p:ext uri="{BB962C8B-B14F-4D97-AF65-F5344CB8AC3E}">
        <p14:creationId xmlns:p14="http://schemas.microsoft.com/office/powerpoint/2010/main" val="39809792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Logistic Regression</a:t>
            </a:r>
            <a:endParaRPr lang="en-US" sz="2000" b="1" dirty="0"/>
          </a:p>
        </p:txBody>
      </p:sp>
      <p:sp>
        <p:nvSpPr>
          <p:cNvPr id="3" name="Rectangle 2"/>
          <p:cNvSpPr/>
          <p:nvPr/>
        </p:nvSpPr>
        <p:spPr>
          <a:xfrm>
            <a:off x="381000" y="838200"/>
            <a:ext cx="8077200" cy="307777"/>
          </a:xfrm>
          <a:prstGeom prst="rect">
            <a:avLst/>
          </a:prstGeom>
        </p:spPr>
        <p:txBody>
          <a:bodyPr wrap="square" anchor="ctr">
            <a:spAutoFit/>
          </a:bodyPr>
          <a:lstStyle/>
          <a:p>
            <a:r>
              <a:rPr lang="en-US" b="1" dirty="0" smtClean="0"/>
              <a:t>Area under the ROC Curve: </a:t>
            </a:r>
            <a:r>
              <a:rPr lang="en-US" b="1" dirty="0" smtClean="0">
                <a:solidFill>
                  <a:schemeClr val="accent6">
                    <a:lumMod val="60000"/>
                    <a:lumOff val="40000"/>
                  </a:schemeClr>
                </a:solidFill>
              </a:rPr>
              <a:t>0.753</a:t>
            </a:r>
            <a:r>
              <a:rPr lang="en-US" b="1" dirty="0" smtClean="0"/>
              <a:t> </a:t>
            </a:r>
            <a:endParaRPr lang="en-US"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Logistic Regression | Results</a:t>
            </a:r>
            <a:endParaRPr lang="en-US" sz="1000" b="1" i="1" dirty="0">
              <a:solidFill>
                <a:srgbClr val="4F868E"/>
              </a:solidFill>
              <a:latin typeface="Arial"/>
            </a:endParaRPr>
          </a:p>
        </p:txBody>
      </p:sp>
      <p:pic>
        <p:nvPicPr>
          <p:cNvPr id="19458" name="Picture 2" descr="C:\Users\ng8840\Desktop\Personal Document Files\RFiles\Kaggle\ShowOfHands\Figs\log_roc_IV.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525" y="3290888"/>
            <a:ext cx="4029075" cy="3033712"/>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19459" name="Picture 3" descr="C:\Users\ng8840\Desktop\Personal Document Files\RFiles\Kaggle\ShowOfHands\Figs\log_acc_IV.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3450" y="3290889"/>
            <a:ext cx="4029075"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381001" y="3017520"/>
            <a:ext cx="4038600"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ROC Curve: Logistic Regression Model</a:t>
            </a:r>
          </a:p>
          <a:p>
            <a:pPr marL="0" lvl="2">
              <a:spcBef>
                <a:spcPts val="0"/>
              </a:spcBef>
              <a:spcAft>
                <a:spcPts val="600"/>
              </a:spcAft>
            </a:pPr>
            <a:r>
              <a:rPr lang="en-US" sz="1000" b="1" dirty="0" smtClean="0"/>
              <a:t>AUC: 0.753</a:t>
            </a:r>
            <a:endParaRPr lang="en-US" sz="1000" b="1" dirty="0"/>
          </a:p>
        </p:txBody>
      </p:sp>
      <p:sp>
        <p:nvSpPr>
          <p:cNvPr id="13" name="Rectangle 12"/>
          <p:cNvSpPr/>
          <p:nvPr/>
        </p:nvSpPr>
        <p:spPr bwMode="auto">
          <a:xfrm>
            <a:off x="4724400" y="3009900"/>
            <a:ext cx="4053079"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Accuracy vs. Cutoff Curve: Logistic Regression Model</a:t>
            </a:r>
          </a:p>
          <a:p>
            <a:pPr marL="0" lvl="2">
              <a:spcBef>
                <a:spcPts val="0"/>
              </a:spcBef>
              <a:spcAft>
                <a:spcPts val="600"/>
              </a:spcAft>
            </a:pPr>
            <a:r>
              <a:rPr lang="en-US" sz="1000" b="1" dirty="0" smtClean="0"/>
              <a:t>Maximum Accuracy at 53.4%</a:t>
            </a:r>
            <a:endParaRPr lang="en-US" sz="1000" b="1" dirty="0"/>
          </a:p>
        </p:txBody>
      </p:sp>
      <p:sp>
        <p:nvSpPr>
          <p:cNvPr id="14" name="Rectangle 13"/>
          <p:cNvSpPr/>
          <p:nvPr/>
        </p:nvSpPr>
        <p:spPr bwMode="auto">
          <a:xfrm>
            <a:off x="380999" y="1295400"/>
            <a:ext cx="8382001" cy="16002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lvl="2" indent="-228600" algn="l">
              <a:spcBef>
                <a:spcPts val="0"/>
              </a:spcBef>
              <a:spcAft>
                <a:spcPts val="600"/>
              </a:spcAft>
              <a:buFont typeface="+mj-lt"/>
              <a:buAutoNum type="arabicParenR"/>
            </a:pPr>
            <a:r>
              <a:rPr lang="en-US" sz="1200" dirty="0" smtClean="0"/>
              <a:t>Logistic Regression was applied to the dataset (using the </a:t>
            </a:r>
            <a:r>
              <a:rPr lang="en-US" sz="1200" dirty="0" err="1" smtClean="0"/>
              <a:t>glm</a:t>
            </a:r>
            <a:r>
              <a:rPr lang="en-US" sz="1200" dirty="0" smtClean="0"/>
              <a:t> function)</a:t>
            </a:r>
          </a:p>
          <a:p>
            <a:pPr marL="685800" lvl="3" indent="-228600" algn="l">
              <a:spcBef>
                <a:spcPts val="0"/>
              </a:spcBef>
              <a:spcAft>
                <a:spcPts val="600"/>
              </a:spcAft>
              <a:buFont typeface="+mj-lt"/>
              <a:buAutoNum type="alphaLcParenR"/>
            </a:pPr>
            <a:r>
              <a:rPr lang="en-US" sz="1200" dirty="0" smtClean="0"/>
              <a:t>Prediction probabilities were calculated on the test dataset</a:t>
            </a:r>
          </a:p>
          <a:p>
            <a:pPr marL="228600" lvl="2" indent="-228600" algn="l">
              <a:spcBef>
                <a:spcPts val="0"/>
              </a:spcBef>
              <a:spcAft>
                <a:spcPts val="600"/>
              </a:spcAft>
              <a:buFont typeface="+mj-lt"/>
              <a:buAutoNum type="arabicParenR"/>
            </a:pPr>
            <a:endParaRPr lang="en-US" sz="1200" dirty="0"/>
          </a:p>
          <a:p>
            <a:pPr marL="228600" lvl="2" indent="-228600" algn="l">
              <a:spcBef>
                <a:spcPts val="0"/>
              </a:spcBef>
              <a:spcAft>
                <a:spcPts val="600"/>
              </a:spcAft>
              <a:buFont typeface="+mj-lt"/>
              <a:buAutoNum type="arabicParenR"/>
            </a:pPr>
            <a:r>
              <a:rPr lang="en-US" sz="1200" dirty="0" smtClean="0"/>
              <a:t>The AUC value is among the highest of all the models tried. </a:t>
            </a:r>
          </a:p>
          <a:p>
            <a:pPr marL="228600" lvl="2" indent="-228600" algn="l">
              <a:spcBef>
                <a:spcPts val="0"/>
              </a:spcBef>
              <a:spcAft>
                <a:spcPts val="600"/>
              </a:spcAft>
              <a:buFont typeface="+mj-lt"/>
              <a:buAutoNum type="arabicParenR"/>
            </a:pPr>
            <a:r>
              <a:rPr lang="en-US" sz="1200" dirty="0" smtClean="0"/>
              <a:t>Accuracy vs. Cutoff analysis suggest that maximum accuracy is achieved for cutoff of 53.4%. Although, as it is quite close to 50%, 0.5 was retained as cutoff for class prediction</a:t>
            </a:r>
          </a:p>
        </p:txBody>
      </p:sp>
    </p:spTree>
    <p:extLst>
      <p:ext uri="{BB962C8B-B14F-4D97-AF65-F5344CB8AC3E}">
        <p14:creationId xmlns:p14="http://schemas.microsoft.com/office/powerpoint/2010/main" val="2394031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ng8840\Desktop\Personal Document Files\RFiles\Kaggle\ShowOfHands\Figs\rpart_IV.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599"/>
            <a:ext cx="8458200" cy="49006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57200"/>
            <a:ext cx="8229909" cy="307777"/>
          </a:xfrm>
        </p:spPr>
        <p:txBody>
          <a:bodyPr/>
          <a:lstStyle/>
          <a:p>
            <a:r>
              <a:rPr lang="en-US" sz="2000" b="1" dirty="0" smtClean="0"/>
              <a:t>Decision Tree Model</a:t>
            </a:r>
            <a:endParaRPr lang="en-US" sz="2000" b="1" dirty="0"/>
          </a:p>
        </p:txBody>
      </p:sp>
      <p:sp>
        <p:nvSpPr>
          <p:cNvPr id="3" name="Rectangle 2"/>
          <p:cNvSpPr/>
          <p:nvPr/>
        </p:nvSpPr>
        <p:spPr>
          <a:xfrm>
            <a:off x="381000" y="838200"/>
            <a:ext cx="8077200" cy="307777"/>
          </a:xfrm>
          <a:prstGeom prst="rect">
            <a:avLst/>
          </a:prstGeom>
        </p:spPr>
        <p:txBody>
          <a:bodyPr wrap="square">
            <a:spAutoFit/>
          </a:bodyPr>
          <a:lstStyle/>
          <a:p>
            <a:r>
              <a:rPr lang="en-US" b="1" dirty="0" smtClean="0"/>
              <a:t>Decision Tree of Happiness</a:t>
            </a:r>
            <a:endParaRPr lang="en-US"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Decision Trees | Trees</a:t>
            </a:r>
            <a:endParaRPr lang="en-US" sz="1000" b="1" i="1" dirty="0">
              <a:solidFill>
                <a:srgbClr val="4F868E"/>
              </a:solidFill>
              <a:latin typeface="Arial"/>
            </a:endParaRPr>
          </a:p>
        </p:txBody>
      </p:sp>
      <p:sp>
        <p:nvSpPr>
          <p:cNvPr id="11" name="Rounded Rectangular Callout 10"/>
          <p:cNvSpPr/>
          <p:nvPr/>
        </p:nvSpPr>
        <p:spPr bwMode="auto">
          <a:xfrm>
            <a:off x="6400800" y="876299"/>
            <a:ext cx="2623456" cy="800101"/>
          </a:xfrm>
          <a:prstGeom prst="wedgeRoundRectCallout">
            <a:avLst>
              <a:gd name="adj1" fmla="val -100999"/>
              <a:gd name="adj2" fmla="val 44315"/>
              <a:gd name="adj3" fmla="val 16667"/>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lgn="l">
              <a:spcBef>
                <a:spcPts val="0"/>
              </a:spcBef>
              <a:spcAft>
                <a:spcPts val="600"/>
              </a:spcAft>
            </a:pPr>
            <a:r>
              <a:rPr lang="en-US" sz="1000" b="1" dirty="0" smtClean="0"/>
              <a:t>Decision Tree was not studied further as the AUC value was less than 0.7, a value that is easily achieved by majority of other methods</a:t>
            </a:r>
          </a:p>
        </p:txBody>
      </p:sp>
    </p:spTree>
    <p:extLst>
      <p:ext uri="{BB962C8B-B14F-4D97-AF65-F5344CB8AC3E}">
        <p14:creationId xmlns:p14="http://schemas.microsoft.com/office/powerpoint/2010/main" val="34898036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descr="C:\Users\ng8840\Desktop\Personal Document Files\RFiles\Kaggle\ShowOfHands\Figs\rpart_acc_IV.jpe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867" y="3178724"/>
            <a:ext cx="4041648"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21506" name="Picture 2" descr="C:\Users\ng8840\Desktop\Personal Document Files\RFiles\Kaggle\ShowOfHands\Figs\ROC_rpart_IV.jpe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3183466"/>
            <a:ext cx="4041648"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57200"/>
            <a:ext cx="8229909" cy="307777"/>
          </a:xfrm>
        </p:spPr>
        <p:txBody>
          <a:bodyPr/>
          <a:lstStyle/>
          <a:p>
            <a:r>
              <a:rPr lang="en-US" sz="2000" b="1" dirty="0" smtClean="0"/>
              <a:t>Decision Tree Model</a:t>
            </a:r>
            <a:endParaRPr lang="en-US" sz="2000" b="1" dirty="0"/>
          </a:p>
        </p:txBody>
      </p:sp>
      <p:sp>
        <p:nvSpPr>
          <p:cNvPr id="3" name="Rectangle 2"/>
          <p:cNvSpPr/>
          <p:nvPr/>
        </p:nvSpPr>
        <p:spPr>
          <a:xfrm>
            <a:off x="381000" y="838200"/>
            <a:ext cx="8077200" cy="307777"/>
          </a:xfrm>
          <a:prstGeom prst="rect">
            <a:avLst/>
          </a:prstGeom>
        </p:spPr>
        <p:txBody>
          <a:bodyPr wrap="square" anchor="ctr">
            <a:spAutoFit/>
          </a:bodyPr>
          <a:lstStyle/>
          <a:p>
            <a:r>
              <a:rPr lang="en-US" b="1" dirty="0" smtClean="0"/>
              <a:t>Area under the ROC Curve: </a:t>
            </a:r>
            <a:r>
              <a:rPr lang="en-US" b="1" dirty="0" smtClean="0">
                <a:solidFill>
                  <a:schemeClr val="accent6">
                    <a:lumMod val="60000"/>
                    <a:lumOff val="40000"/>
                  </a:schemeClr>
                </a:solidFill>
              </a:rPr>
              <a:t>0.692</a:t>
            </a:r>
            <a:r>
              <a:rPr lang="en-US" b="1" dirty="0" smtClean="0"/>
              <a:t> </a:t>
            </a:r>
            <a:endParaRPr lang="en-US"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smtClean="0">
                <a:solidFill>
                  <a:srgbClr val="4F868E"/>
                </a:solidFill>
                <a:latin typeface="Arial"/>
              </a:rPr>
              <a:t>Decision Tree Model | </a:t>
            </a:r>
            <a:r>
              <a:rPr lang="en-US" sz="1000" b="1" i="1" dirty="0" smtClean="0">
                <a:solidFill>
                  <a:srgbClr val="4F868E"/>
                </a:solidFill>
                <a:latin typeface="Arial"/>
              </a:rPr>
              <a:t>Results</a:t>
            </a:r>
            <a:endParaRPr lang="en-US" sz="1000" b="1" i="1" dirty="0">
              <a:solidFill>
                <a:srgbClr val="4F868E"/>
              </a:solidFill>
              <a:latin typeface="Arial"/>
            </a:endParaRPr>
          </a:p>
        </p:txBody>
      </p:sp>
      <p:sp>
        <p:nvSpPr>
          <p:cNvPr id="12" name="Rectangle 11"/>
          <p:cNvSpPr/>
          <p:nvPr/>
        </p:nvSpPr>
        <p:spPr bwMode="auto">
          <a:xfrm>
            <a:off x="381001" y="3017520"/>
            <a:ext cx="4038600"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ROC Curve: Decision Tree Model</a:t>
            </a:r>
          </a:p>
          <a:p>
            <a:pPr marL="0" lvl="2">
              <a:spcBef>
                <a:spcPts val="0"/>
              </a:spcBef>
              <a:spcAft>
                <a:spcPts val="600"/>
              </a:spcAft>
            </a:pPr>
            <a:r>
              <a:rPr lang="en-US" sz="1000" b="1" dirty="0" smtClean="0"/>
              <a:t>AUC: 0.692</a:t>
            </a:r>
            <a:endParaRPr lang="en-US" sz="1000" b="1" dirty="0"/>
          </a:p>
        </p:txBody>
      </p:sp>
      <p:sp>
        <p:nvSpPr>
          <p:cNvPr id="13" name="Rectangle 12"/>
          <p:cNvSpPr/>
          <p:nvPr/>
        </p:nvSpPr>
        <p:spPr bwMode="auto">
          <a:xfrm>
            <a:off x="4724400" y="3009900"/>
            <a:ext cx="4053079"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Accuracy vs. Cutoff Curve</a:t>
            </a:r>
            <a:r>
              <a:rPr lang="en-US" sz="1000" b="1" dirty="0"/>
              <a:t>: Decision Tree </a:t>
            </a:r>
            <a:r>
              <a:rPr lang="en-US" sz="1000" b="1" dirty="0" smtClean="0"/>
              <a:t>Model</a:t>
            </a:r>
          </a:p>
          <a:p>
            <a:pPr marL="0" lvl="2">
              <a:spcBef>
                <a:spcPts val="0"/>
              </a:spcBef>
              <a:spcAft>
                <a:spcPts val="600"/>
              </a:spcAft>
            </a:pPr>
            <a:r>
              <a:rPr lang="en-US" sz="1000" b="1" dirty="0" smtClean="0"/>
              <a:t>Maximum Accuracy at 46.1%</a:t>
            </a:r>
            <a:endParaRPr lang="en-US" sz="1000" b="1" dirty="0"/>
          </a:p>
        </p:txBody>
      </p:sp>
      <p:sp>
        <p:nvSpPr>
          <p:cNvPr id="14" name="Rectangle 13"/>
          <p:cNvSpPr/>
          <p:nvPr/>
        </p:nvSpPr>
        <p:spPr bwMode="auto">
          <a:xfrm>
            <a:off x="380999" y="1295400"/>
            <a:ext cx="8382001" cy="16002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lvl="2" indent="-228600" algn="l">
              <a:spcBef>
                <a:spcPts val="0"/>
              </a:spcBef>
              <a:spcAft>
                <a:spcPts val="600"/>
              </a:spcAft>
              <a:buFont typeface="+mj-lt"/>
              <a:buAutoNum type="arabicParenR"/>
            </a:pPr>
            <a:r>
              <a:rPr lang="en-US" sz="1200" dirty="0" smtClean="0"/>
              <a:t>Decision tree was </a:t>
            </a:r>
            <a:r>
              <a:rPr lang="en-US" sz="1200" dirty="0"/>
              <a:t>applied to the dataset (using the </a:t>
            </a:r>
            <a:r>
              <a:rPr lang="en-US" sz="1200" dirty="0" err="1" smtClean="0"/>
              <a:t>rpart</a:t>
            </a:r>
            <a:r>
              <a:rPr lang="en-US" sz="1200" dirty="0" smtClean="0"/>
              <a:t> function</a:t>
            </a:r>
            <a:r>
              <a:rPr lang="en-US" sz="1200" dirty="0"/>
              <a:t>)</a:t>
            </a:r>
          </a:p>
          <a:p>
            <a:pPr marL="685800" lvl="3" indent="-228600" algn="l">
              <a:spcBef>
                <a:spcPts val="0"/>
              </a:spcBef>
              <a:spcAft>
                <a:spcPts val="600"/>
              </a:spcAft>
              <a:buFont typeface="+mj-lt"/>
              <a:buAutoNum type="alphaLcParenR"/>
            </a:pPr>
            <a:r>
              <a:rPr lang="en-US" sz="1200" dirty="0"/>
              <a:t>Prediction probabilities were calculated on the test </a:t>
            </a:r>
            <a:r>
              <a:rPr lang="en-US" sz="1200" dirty="0" smtClean="0"/>
              <a:t>dataset</a:t>
            </a:r>
          </a:p>
          <a:p>
            <a:pPr marL="228600" lvl="2" indent="-228600" algn="l">
              <a:spcBef>
                <a:spcPts val="0"/>
              </a:spcBef>
              <a:spcAft>
                <a:spcPts val="600"/>
              </a:spcAft>
              <a:buFont typeface="+mj-lt"/>
              <a:buAutoNum type="arabicParenR"/>
            </a:pPr>
            <a:endParaRPr lang="en-US" sz="1200" dirty="0" smtClean="0"/>
          </a:p>
          <a:p>
            <a:pPr marL="228600" lvl="2" indent="-228600" algn="l">
              <a:spcBef>
                <a:spcPts val="0"/>
              </a:spcBef>
              <a:spcAft>
                <a:spcPts val="600"/>
              </a:spcAft>
              <a:buFont typeface="+mj-lt"/>
              <a:buAutoNum type="arabicParenR"/>
            </a:pPr>
            <a:r>
              <a:rPr lang="en-US" sz="1200" dirty="0" smtClean="0"/>
              <a:t>Pruning the tree did not yield better results. The AUC for decision tree model is among the lowest</a:t>
            </a:r>
            <a:endParaRPr lang="en-US" sz="1200" dirty="0"/>
          </a:p>
          <a:p>
            <a:pPr marL="0" lvl="2" algn="l">
              <a:spcBef>
                <a:spcPts val="0"/>
              </a:spcBef>
              <a:spcAft>
                <a:spcPts val="600"/>
              </a:spcAft>
            </a:pPr>
            <a:endParaRPr lang="en-US" sz="1200" dirty="0" smtClean="0"/>
          </a:p>
        </p:txBody>
      </p:sp>
    </p:spTree>
    <p:extLst>
      <p:ext uri="{BB962C8B-B14F-4D97-AF65-F5344CB8AC3E}">
        <p14:creationId xmlns:p14="http://schemas.microsoft.com/office/powerpoint/2010/main" val="23097317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Random Forest</a:t>
            </a:r>
            <a:endParaRPr lang="en-US" sz="2000" b="1" dirty="0"/>
          </a:p>
        </p:txBody>
      </p:sp>
      <p:sp>
        <p:nvSpPr>
          <p:cNvPr id="3" name="Rectangle 2"/>
          <p:cNvSpPr/>
          <p:nvPr/>
        </p:nvSpPr>
        <p:spPr>
          <a:xfrm>
            <a:off x="381000" y="730479"/>
            <a:ext cx="8077200" cy="523220"/>
          </a:xfrm>
          <a:prstGeom prst="rect">
            <a:avLst/>
          </a:prstGeom>
        </p:spPr>
        <p:txBody>
          <a:bodyPr wrap="square" anchor="ctr">
            <a:spAutoFit/>
          </a:bodyPr>
          <a:lstStyle/>
          <a:p>
            <a:r>
              <a:rPr lang="en-US" dirty="0" smtClean="0"/>
              <a:t>The most important variables for predictions are personal attributes variables: </a:t>
            </a:r>
            <a:r>
              <a:rPr lang="en-US" b="1" i="1" dirty="0" smtClean="0"/>
              <a:t>Age</a:t>
            </a:r>
            <a:r>
              <a:rPr lang="en-US" dirty="0" smtClean="0"/>
              <a:t>, </a:t>
            </a:r>
            <a:r>
              <a:rPr lang="en-US" b="1" i="1" dirty="0" err="1" smtClean="0"/>
              <a:t>EducationLevel</a:t>
            </a:r>
            <a:r>
              <a:rPr lang="en-US" dirty="0" smtClean="0"/>
              <a:t>, and </a:t>
            </a:r>
            <a:r>
              <a:rPr lang="en-US" b="1" i="1" dirty="0" smtClean="0"/>
              <a:t>Income</a:t>
            </a:r>
            <a:endParaRPr lang="en-US" b="1" i="1"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Random Forest | Results</a:t>
            </a:r>
            <a:endParaRPr lang="en-US" sz="1000" b="1" i="1" dirty="0">
              <a:solidFill>
                <a:srgbClr val="4F868E"/>
              </a:solidFill>
              <a:latin typeface="Arial"/>
            </a:endParaRPr>
          </a:p>
        </p:txBody>
      </p:sp>
      <p:pic>
        <p:nvPicPr>
          <p:cNvPr id="22532" name="Picture 4" descr="C:\Users\ng8840\Desktop\Personal Document Files\RFiles\Kaggle\ShowOfHands\Figs\rf_IV_VarImp.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8077200" cy="4495800"/>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842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descr="C:\Users\ng8840\Desktop\Personal Document Files\RFiles\Kaggle\ShowOfHands\Figs\RF_acc_IV.jpe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5831" y="3288792"/>
            <a:ext cx="4041648"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22530" name="Picture 2" descr="C:\Users\ng8840\Desktop\Personal Document Files\RFiles\Kaggle\ShowOfHands\Figs\ROC_rf_IV.jpe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525" y="3288792"/>
            <a:ext cx="4029075"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57200"/>
            <a:ext cx="8229909" cy="307777"/>
          </a:xfrm>
        </p:spPr>
        <p:txBody>
          <a:bodyPr/>
          <a:lstStyle/>
          <a:p>
            <a:r>
              <a:rPr lang="en-US" sz="2000" b="1" dirty="0" smtClean="0"/>
              <a:t>Random Forest</a:t>
            </a:r>
            <a:endParaRPr lang="en-US" sz="2000" b="1" dirty="0"/>
          </a:p>
        </p:txBody>
      </p:sp>
      <p:sp>
        <p:nvSpPr>
          <p:cNvPr id="3" name="Rectangle 2"/>
          <p:cNvSpPr/>
          <p:nvPr/>
        </p:nvSpPr>
        <p:spPr>
          <a:xfrm>
            <a:off x="381000" y="838200"/>
            <a:ext cx="8077200" cy="307777"/>
          </a:xfrm>
          <a:prstGeom prst="rect">
            <a:avLst/>
          </a:prstGeom>
        </p:spPr>
        <p:txBody>
          <a:bodyPr wrap="square" anchor="ctr">
            <a:spAutoFit/>
          </a:bodyPr>
          <a:lstStyle/>
          <a:p>
            <a:r>
              <a:rPr lang="en-US" b="1" dirty="0" smtClean="0"/>
              <a:t>Area under the ROC Curve: </a:t>
            </a:r>
            <a:r>
              <a:rPr lang="en-US" b="1" dirty="0" smtClean="0">
                <a:solidFill>
                  <a:schemeClr val="accent6">
                    <a:lumMod val="60000"/>
                    <a:lumOff val="40000"/>
                  </a:schemeClr>
                </a:solidFill>
              </a:rPr>
              <a:t>0.732</a:t>
            </a:r>
            <a:r>
              <a:rPr lang="en-US" b="1" dirty="0" smtClean="0"/>
              <a:t> </a:t>
            </a:r>
            <a:endParaRPr lang="en-US"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Random Forest | Results</a:t>
            </a:r>
            <a:endParaRPr lang="en-US" sz="1000" b="1" i="1" dirty="0">
              <a:solidFill>
                <a:srgbClr val="4F868E"/>
              </a:solidFill>
              <a:latin typeface="Arial"/>
            </a:endParaRPr>
          </a:p>
        </p:txBody>
      </p:sp>
      <p:sp>
        <p:nvSpPr>
          <p:cNvPr id="12" name="Rectangle 11"/>
          <p:cNvSpPr/>
          <p:nvPr/>
        </p:nvSpPr>
        <p:spPr bwMode="auto">
          <a:xfrm>
            <a:off x="381001" y="3007995"/>
            <a:ext cx="4038600"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ROC Curve: Random Forest</a:t>
            </a:r>
          </a:p>
          <a:p>
            <a:pPr marL="0" lvl="2">
              <a:spcBef>
                <a:spcPts val="0"/>
              </a:spcBef>
              <a:spcAft>
                <a:spcPts val="600"/>
              </a:spcAft>
            </a:pPr>
            <a:r>
              <a:rPr lang="en-US" sz="1000" b="1" dirty="0" smtClean="0"/>
              <a:t>AUC: 0.732</a:t>
            </a:r>
            <a:endParaRPr lang="en-US" sz="1000" b="1" dirty="0"/>
          </a:p>
        </p:txBody>
      </p:sp>
      <p:sp>
        <p:nvSpPr>
          <p:cNvPr id="13" name="Rectangle 12"/>
          <p:cNvSpPr/>
          <p:nvPr/>
        </p:nvSpPr>
        <p:spPr bwMode="auto">
          <a:xfrm>
            <a:off x="4724400" y="3009900"/>
            <a:ext cx="4053079"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Accuracy vs. </a:t>
            </a:r>
            <a:r>
              <a:rPr lang="en-US" sz="1000" b="1" dirty="0"/>
              <a:t>Cutoff </a:t>
            </a:r>
            <a:r>
              <a:rPr lang="en-US" sz="1000" b="1" dirty="0" smtClean="0"/>
              <a:t>Curve: </a:t>
            </a:r>
            <a:r>
              <a:rPr lang="en-US" sz="1000" b="1" dirty="0"/>
              <a:t>Random </a:t>
            </a:r>
            <a:r>
              <a:rPr lang="en-US" sz="1000" b="1" dirty="0" smtClean="0"/>
              <a:t>Forest</a:t>
            </a:r>
          </a:p>
          <a:p>
            <a:pPr marL="0" lvl="2">
              <a:spcBef>
                <a:spcPts val="0"/>
              </a:spcBef>
              <a:spcAft>
                <a:spcPts val="600"/>
              </a:spcAft>
            </a:pPr>
            <a:r>
              <a:rPr lang="en-US" sz="1000" b="1" dirty="0" smtClean="0"/>
              <a:t>Maximum Accuracy at 49.9%</a:t>
            </a:r>
            <a:endParaRPr lang="en-US" sz="1000" b="1" dirty="0"/>
          </a:p>
        </p:txBody>
      </p:sp>
      <p:sp>
        <p:nvSpPr>
          <p:cNvPr id="14" name="Rectangle 13"/>
          <p:cNvSpPr/>
          <p:nvPr/>
        </p:nvSpPr>
        <p:spPr bwMode="auto">
          <a:xfrm>
            <a:off x="380999" y="1295400"/>
            <a:ext cx="8382001" cy="16002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lvl="2" indent="-228600" algn="l">
              <a:spcBef>
                <a:spcPts val="0"/>
              </a:spcBef>
              <a:spcAft>
                <a:spcPts val="600"/>
              </a:spcAft>
              <a:buFont typeface="+mj-lt"/>
              <a:buAutoNum type="arabicParenR"/>
            </a:pPr>
            <a:r>
              <a:rPr lang="en-US" sz="1200" dirty="0" smtClean="0"/>
              <a:t>Random Forest was </a:t>
            </a:r>
            <a:r>
              <a:rPr lang="en-US" sz="1200" dirty="0"/>
              <a:t>applied to the dataset (using the </a:t>
            </a:r>
            <a:r>
              <a:rPr lang="en-US" sz="1200" dirty="0" err="1" smtClean="0"/>
              <a:t>randomForest</a:t>
            </a:r>
            <a:r>
              <a:rPr lang="en-US" sz="1200" dirty="0" smtClean="0"/>
              <a:t> function</a:t>
            </a:r>
            <a:r>
              <a:rPr lang="en-US" sz="1200" dirty="0"/>
              <a:t>)</a:t>
            </a:r>
          </a:p>
          <a:p>
            <a:pPr marL="228600" lvl="2" indent="-228600" algn="l">
              <a:spcBef>
                <a:spcPts val="0"/>
              </a:spcBef>
              <a:spcAft>
                <a:spcPts val="600"/>
              </a:spcAft>
              <a:buFont typeface="+mj-lt"/>
              <a:buAutoNum type="arabicParenR"/>
            </a:pPr>
            <a:endParaRPr lang="en-US" sz="1200" dirty="0" smtClean="0"/>
          </a:p>
          <a:p>
            <a:pPr marL="228600" lvl="2" indent="-228600" algn="l">
              <a:spcBef>
                <a:spcPts val="0"/>
              </a:spcBef>
              <a:spcAft>
                <a:spcPts val="600"/>
              </a:spcAft>
              <a:buFont typeface="+mj-lt"/>
              <a:buAutoNum type="arabicParenR"/>
            </a:pPr>
            <a:r>
              <a:rPr lang="en-US" sz="1200" dirty="0" smtClean="0"/>
              <a:t>Best test AUC was determined by using cross-validation during grid-search on the following hyper-parameters</a:t>
            </a:r>
          </a:p>
          <a:p>
            <a:pPr marL="685800" lvl="3" indent="-228600" algn="l">
              <a:spcBef>
                <a:spcPts val="0"/>
              </a:spcBef>
              <a:spcAft>
                <a:spcPts val="600"/>
              </a:spcAft>
              <a:buFont typeface="+mj-lt"/>
              <a:buAutoNum type="alphaLcParenR"/>
            </a:pPr>
            <a:r>
              <a:rPr lang="en-US" sz="1200" dirty="0" smtClean="0"/>
              <a:t>Number of Trees (Final Value: 1000)</a:t>
            </a:r>
          </a:p>
          <a:p>
            <a:pPr marL="685800" lvl="3" indent="-228600" algn="l">
              <a:spcBef>
                <a:spcPts val="0"/>
              </a:spcBef>
              <a:spcAft>
                <a:spcPts val="600"/>
              </a:spcAft>
              <a:buFont typeface="+mj-lt"/>
              <a:buAutoNum type="alphaLcParenR"/>
            </a:pPr>
            <a:r>
              <a:rPr lang="en-US" sz="1200" b="1" dirty="0" smtClean="0"/>
              <a:t>M</a:t>
            </a:r>
            <a:r>
              <a:rPr lang="en-US" sz="1200" dirty="0" smtClean="0"/>
              <a:t>: </a:t>
            </a:r>
            <a:r>
              <a:rPr lang="en-US" sz="1200" i="1" dirty="0" smtClean="0"/>
              <a:t>Number of features tried (at random) before each split </a:t>
            </a:r>
            <a:r>
              <a:rPr lang="en-US" sz="1200" dirty="0" smtClean="0"/>
              <a:t>(Final Value: 2)</a:t>
            </a:r>
            <a:endParaRPr lang="en-US" sz="1200" dirty="0"/>
          </a:p>
        </p:txBody>
      </p:sp>
    </p:spTree>
    <p:extLst>
      <p:ext uri="{BB962C8B-B14F-4D97-AF65-F5344CB8AC3E}">
        <p14:creationId xmlns:p14="http://schemas.microsoft.com/office/powerpoint/2010/main" val="2209960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Gradient Boosting Machine</a:t>
            </a:r>
            <a:endParaRPr lang="en-US" sz="2000" b="1"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Gradient Boosting Machine | Results</a:t>
            </a:r>
            <a:endParaRPr lang="en-US" sz="1000" b="1" i="1" dirty="0">
              <a:solidFill>
                <a:srgbClr val="4F868E"/>
              </a:solidFill>
              <a:latin typeface="Arial"/>
            </a:endParaRPr>
          </a:p>
        </p:txBody>
      </p:sp>
      <p:pic>
        <p:nvPicPr>
          <p:cNvPr id="23556" name="Picture 4" descr="C:\Users\ng8840\Desktop\Personal Document Files\RFiles\Kaggle\ShowOfHands\Figs\gbm_IV_VarImp.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001000" cy="4572000"/>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
        <p:nvSpPr>
          <p:cNvPr id="15" name="Rectangle 14"/>
          <p:cNvSpPr/>
          <p:nvPr/>
        </p:nvSpPr>
        <p:spPr>
          <a:xfrm>
            <a:off x="381000" y="848380"/>
            <a:ext cx="8077200" cy="523220"/>
          </a:xfrm>
          <a:prstGeom prst="rect">
            <a:avLst/>
          </a:prstGeom>
        </p:spPr>
        <p:txBody>
          <a:bodyPr wrap="square" anchor="ctr">
            <a:spAutoFit/>
          </a:bodyPr>
          <a:lstStyle/>
          <a:p>
            <a:r>
              <a:rPr lang="en-US" dirty="0" smtClean="0"/>
              <a:t>The most important variables for predictions are Question-Based: </a:t>
            </a:r>
            <a:r>
              <a:rPr lang="en-US" b="1" i="1" dirty="0" smtClean="0"/>
              <a:t>Q118237</a:t>
            </a:r>
            <a:r>
              <a:rPr lang="en-US" dirty="0" smtClean="0"/>
              <a:t>, </a:t>
            </a:r>
            <a:r>
              <a:rPr lang="en-US" b="1" i="1" dirty="0" smtClean="0"/>
              <a:t>Q101162</a:t>
            </a:r>
            <a:r>
              <a:rPr lang="en-US" dirty="0" smtClean="0"/>
              <a:t>, and </a:t>
            </a:r>
            <a:r>
              <a:rPr lang="en-US" b="1" i="1" dirty="0" smtClean="0"/>
              <a:t>Q107869</a:t>
            </a:r>
            <a:r>
              <a:rPr lang="en-US" baseline="30000" dirty="0" smtClean="0"/>
              <a:t>1</a:t>
            </a:r>
            <a:endParaRPr lang="en-US" baseline="30000" dirty="0"/>
          </a:p>
        </p:txBody>
      </p:sp>
      <p:sp>
        <p:nvSpPr>
          <p:cNvPr id="7" name="Foot Notes"/>
          <p:cNvSpPr txBox="1"/>
          <p:nvPr/>
        </p:nvSpPr>
        <p:spPr bwMode="blackWhite">
          <a:xfrm>
            <a:off x="76200" y="6400800"/>
            <a:ext cx="8686800" cy="228600"/>
          </a:xfrm>
          <a:prstGeom prst="rect">
            <a:avLst/>
          </a:prstGeom>
          <a:noFill/>
        </p:spPr>
        <p:txBody>
          <a:bodyPr vert="horz" wrap="square" lIns="0" tIns="45720" rIns="0" bIns="45720" rtlCol="0" anchor="b">
            <a:noAutofit/>
          </a:bodyPr>
          <a:lstStyle/>
          <a:p>
            <a:r>
              <a:rPr lang="en-US" sz="1000" dirty="0" smtClean="0">
                <a:solidFill>
                  <a:srgbClr val="53565A"/>
                </a:solidFill>
                <a:latin typeface="Arial"/>
              </a:rPr>
              <a:t>Note: </a:t>
            </a:r>
            <a:r>
              <a:rPr lang="en-US" sz="1000" baseline="30000" dirty="0" smtClean="0">
                <a:solidFill>
                  <a:srgbClr val="53565A"/>
                </a:solidFill>
                <a:latin typeface="Arial"/>
              </a:rPr>
              <a:t>1</a:t>
            </a:r>
            <a:r>
              <a:rPr lang="en-US" sz="1000" dirty="0" smtClean="0">
                <a:solidFill>
                  <a:srgbClr val="53565A"/>
                </a:solidFill>
                <a:latin typeface="Arial"/>
              </a:rPr>
              <a:t>Description for the questions are given in the Appendix</a:t>
            </a:r>
            <a:endParaRPr lang="en-US" sz="1000" dirty="0">
              <a:solidFill>
                <a:srgbClr val="53565A"/>
              </a:solidFill>
              <a:latin typeface="Arial"/>
            </a:endParaRPr>
          </a:p>
        </p:txBody>
      </p:sp>
    </p:spTree>
    <p:extLst>
      <p:ext uri="{BB962C8B-B14F-4D97-AF65-F5344CB8AC3E}">
        <p14:creationId xmlns:p14="http://schemas.microsoft.com/office/powerpoint/2010/main" val="10086546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C:\Users\ng8840\Desktop\Personal Document Files\RFiles\Kaggle\ShowOfHands\Figs\acc_GBM_IV.jpe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5831" y="3263265"/>
            <a:ext cx="4041648"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23554" name="Picture 2" descr="C:\Users\ng8840\Desktop\Personal Document Files\RFiles\Kaggle\ShowOfHands\Figs\gbm_ROC_IV.jpe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526" y="3253740"/>
            <a:ext cx="4029074"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57200"/>
            <a:ext cx="8229909" cy="307777"/>
          </a:xfrm>
        </p:spPr>
        <p:txBody>
          <a:bodyPr/>
          <a:lstStyle/>
          <a:p>
            <a:r>
              <a:rPr lang="en-US" sz="2000" b="1" dirty="0" smtClean="0"/>
              <a:t>Gradient Boosting Machine</a:t>
            </a:r>
            <a:endParaRPr lang="en-US" sz="2000" b="1" dirty="0"/>
          </a:p>
        </p:txBody>
      </p:sp>
      <p:sp>
        <p:nvSpPr>
          <p:cNvPr id="3" name="Rectangle 2"/>
          <p:cNvSpPr/>
          <p:nvPr/>
        </p:nvSpPr>
        <p:spPr>
          <a:xfrm>
            <a:off x="381000" y="838200"/>
            <a:ext cx="8077200" cy="307777"/>
          </a:xfrm>
          <a:prstGeom prst="rect">
            <a:avLst/>
          </a:prstGeom>
        </p:spPr>
        <p:txBody>
          <a:bodyPr wrap="square" anchor="ctr">
            <a:spAutoFit/>
          </a:bodyPr>
          <a:lstStyle/>
          <a:p>
            <a:r>
              <a:rPr lang="en-US" b="1" dirty="0" smtClean="0"/>
              <a:t>Area under the ROC Curve: </a:t>
            </a:r>
            <a:r>
              <a:rPr lang="en-US" b="1" dirty="0" smtClean="0">
                <a:solidFill>
                  <a:schemeClr val="accent6">
                    <a:lumMod val="60000"/>
                    <a:lumOff val="40000"/>
                  </a:schemeClr>
                </a:solidFill>
              </a:rPr>
              <a:t>0.763</a:t>
            </a:r>
            <a:r>
              <a:rPr lang="en-US" b="1" dirty="0" smtClean="0"/>
              <a:t> </a:t>
            </a:r>
            <a:endParaRPr lang="en-US"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Gradient Boosting Machine | Results</a:t>
            </a:r>
            <a:endParaRPr lang="en-US" sz="1000" b="1" i="1" dirty="0">
              <a:solidFill>
                <a:srgbClr val="4F868E"/>
              </a:solidFill>
              <a:latin typeface="Arial"/>
            </a:endParaRPr>
          </a:p>
        </p:txBody>
      </p:sp>
      <p:sp>
        <p:nvSpPr>
          <p:cNvPr id="12" name="Rectangle 11"/>
          <p:cNvSpPr/>
          <p:nvPr/>
        </p:nvSpPr>
        <p:spPr bwMode="auto">
          <a:xfrm>
            <a:off x="381001" y="3007995"/>
            <a:ext cx="4038600"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ROC Curve: Gradient Boosting Machine</a:t>
            </a:r>
          </a:p>
          <a:p>
            <a:pPr marL="0" lvl="2">
              <a:spcBef>
                <a:spcPts val="0"/>
              </a:spcBef>
              <a:spcAft>
                <a:spcPts val="600"/>
              </a:spcAft>
            </a:pPr>
            <a:r>
              <a:rPr lang="en-US" sz="1000" b="1" dirty="0" smtClean="0"/>
              <a:t>AUC: 0.763</a:t>
            </a:r>
            <a:endParaRPr lang="en-US" sz="1000" b="1" dirty="0"/>
          </a:p>
        </p:txBody>
      </p:sp>
      <p:sp>
        <p:nvSpPr>
          <p:cNvPr id="13" name="Rectangle 12"/>
          <p:cNvSpPr/>
          <p:nvPr/>
        </p:nvSpPr>
        <p:spPr bwMode="auto">
          <a:xfrm>
            <a:off x="4724400" y="3009900"/>
            <a:ext cx="4053079"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Accuracy vs. </a:t>
            </a:r>
            <a:r>
              <a:rPr lang="en-US" sz="1000" b="1" dirty="0"/>
              <a:t>Cutoff </a:t>
            </a:r>
            <a:r>
              <a:rPr lang="en-US" sz="1000" b="1" dirty="0" smtClean="0"/>
              <a:t>Curve: </a:t>
            </a:r>
            <a:r>
              <a:rPr lang="en-US" sz="1000" b="1" dirty="0"/>
              <a:t>Gradient Boosting </a:t>
            </a:r>
            <a:r>
              <a:rPr lang="en-US" sz="1000" b="1" dirty="0" smtClean="0"/>
              <a:t>Machine</a:t>
            </a:r>
          </a:p>
          <a:p>
            <a:pPr marL="0" lvl="2">
              <a:spcBef>
                <a:spcPts val="0"/>
              </a:spcBef>
              <a:spcAft>
                <a:spcPts val="600"/>
              </a:spcAft>
            </a:pPr>
            <a:r>
              <a:rPr lang="en-US" sz="1000" b="1" dirty="0" smtClean="0"/>
              <a:t>Maximum Accuracy at 51.8%</a:t>
            </a:r>
            <a:endParaRPr lang="en-US" sz="1000" b="1" dirty="0"/>
          </a:p>
        </p:txBody>
      </p:sp>
      <p:sp>
        <p:nvSpPr>
          <p:cNvPr id="14" name="Rectangle 13"/>
          <p:cNvSpPr/>
          <p:nvPr/>
        </p:nvSpPr>
        <p:spPr bwMode="auto">
          <a:xfrm>
            <a:off x="380999" y="1295400"/>
            <a:ext cx="8382001" cy="16002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lvl="2" indent="-228600" algn="l">
              <a:spcBef>
                <a:spcPts val="0"/>
              </a:spcBef>
              <a:spcAft>
                <a:spcPts val="600"/>
              </a:spcAft>
              <a:buFont typeface="+mj-lt"/>
              <a:buAutoNum type="arabicParenR"/>
            </a:pPr>
            <a:r>
              <a:rPr lang="en-US" sz="1200" dirty="0" smtClean="0"/>
              <a:t>Gradient Boosting Machine was </a:t>
            </a:r>
            <a:r>
              <a:rPr lang="en-US" sz="1200" dirty="0"/>
              <a:t>applied to the dataset (using the </a:t>
            </a:r>
            <a:r>
              <a:rPr lang="en-US" sz="1200" dirty="0" err="1" smtClean="0"/>
              <a:t>gbm</a:t>
            </a:r>
            <a:r>
              <a:rPr lang="en-US" sz="1200" dirty="0" smtClean="0"/>
              <a:t> function</a:t>
            </a:r>
            <a:r>
              <a:rPr lang="en-US" sz="1200" dirty="0"/>
              <a:t>)</a:t>
            </a:r>
          </a:p>
          <a:p>
            <a:pPr marL="228600" lvl="2" indent="-228600" algn="l">
              <a:spcBef>
                <a:spcPts val="0"/>
              </a:spcBef>
              <a:spcAft>
                <a:spcPts val="600"/>
              </a:spcAft>
              <a:buFont typeface="+mj-lt"/>
              <a:buAutoNum type="arabicParenR"/>
            </a:pPr>
            <a:endParaRPr lang="en-US" sz="1200" dirty="0" smtClean="0"/>
          </a:p>
          <a:p>
            <a:pPr marL="228600" lvl="2" indent="-228600" algn="l">
              <a:spcBef>
                <a:spcPts val="0"/>
              </a:spcBef>
              <a:spcAft>
                <a:spcPts val="600"/>
              </a:spcAft>
              <a:buFont typeface="+mj-lt"/>
              <a:buAutoNum type="arabicParenR"/>
            </a:pPr>
            <a:r>
              <a:rPr lang="en-US" sz="1200" dirty="0" smtClean="0"/>
              <a:t>Best </a:t>
            </a:r>
            <a:r>
              <a:rPr lang="en-US" sz="1200" dirty="0"/>
              <a:t>test AUC was determined by using cross-validation during grid-search on the following hyper-parameters</a:t>
            </a:r>
          </a:p>
          <a:p>
            <a:pPr marL="685800" lvl="3" indent="-228600" algn="l">
              <a:spcBef>
                <a:spcPts val="0"/>
              </a:spcBef>
              <a:spcAft>
                <a:spcPts val="600"/>
              </a:spcAft>
              <a:buFont typeface="+mj-lt"/>
              <a:buAutoNum type="alphaLcParenR"/>
            </a:pPr>
            <a:r>
              <a:rPr lang="en-US" sz="1200" dirty="0"/>
              <a:t>Number of Trees (Final Value: </a:t>
            </a:r>
            <a:r>
              <a:rPr lang="en-US" sz="1200" dirty="0" smtClean="0"/>
              <a:t>2000</a:t>
            </a:r>
            <a:r>
              <a:rPr lang="en-US" sz="1200" dirty="0"/>
              <a:t>)</a:t>
            </a:r>
          </a:p>
          <a:p>
            <a:pPr marL="685800" lvl="3" indent="-228600" algn="l">
              <a:spcBef>
                <a:spcPts val="0"/>
              </a:spcBef>
              <a:spcAft>
                <a:spcPts val="600"/>
              </a:spcAft>
              <a:buFont typeface="+mj-lt"/>
              <a:buAutoNum type="alphaLcParenR"/>
            </a:pPr>
            <a:r>
              <a:rPr lang="en-US" sz="1200" dirty="0" smtClean="0"/>
              <a:t>Shrinkage: (Final </a:t>
            </a:r>
            <a:r>
              <a:rPr lang="en-US" sz="1200" dirty="0"/>
              <a:t>Value: </a:t>
            </a:r>
            <a:r>
              <a:rPr lang="en-US" sz="1200" dirty="0" smtClean="0"/>
              <a:t>0.007)</a:t>
            </a:r>
          </a:p>
          <a:p>
            <a:pPr marL="685800" lvl="3" indent="-228600" algn="l">
              <a:spcBef>
                <a:spcPts val="0"/>
              </a:spcBef>
              <a:spcAft>
                <a:spcPts val="600"/>
              </a:spcAft>
              <a:buFont typeface="+mj-lt"/>
              <a:buAutoNum type="alphaLcParenR"/>
            </a:pPr>
            <a:r>
              <a:rPr lang="en-US" sz="1200" dirty="0" smtClean="0"/>
              <a:t>Interaction Depth (</a:t>
            </a:r>
            <a:r>
              <a:rPr lang="en-US" sz="1200" dirty="0"/>
              <a:t>Final Value: </a:t>
            </a:r>
            <a:r>
              <a:rPr lang="en-US" sz="1200" dirty="0" smtClean="0"/>
              <a:t>1)</a:t>
            </a:r>
            <a:endParaRPr lang="en-US" sz="1200" dirty="0"/>
          </a:p>
        </p:txBody>
      </p:sp>
    </p:spTree>
    <p:extLst>
      <p:ext uri="{BB962C8B-B14F-4D97-AF65-F5344CB8AC3E}">
        <p14:creationId xmlns:p14="http://schemas.microsoft.com/office/powerpoint/2010/main" val="10038966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descr="C:\Users\ng8840\Desktop\Personal Document Files\RFiles\Kaggle\ShowOfHands\Figs\svm_roc_IV.jpe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526" y="3253740"/>
            <a:ext cx="4029074"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24578" name="Picture 2" descr="C:\Users\ng8840\Desktop\Personal Document Files\RFiles\Kaggle\ShowOfHands\Figs\acc_svm_IV.jpe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5831" y="3253740"/>
            <a:ext cx="4041648"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57200"/>
            <a:ext cx="8229909" cy="307777"/>
          </a:xfrm>
        </p:spPr>
        <p:txBody>
          <a:bodyPr/>
          <a:lstStyle/>
          <a:p>
            <a:r>
              <a:rPr lang="en-US" sz="2000" b="1" dirty="0" smtClean="0"/>
              <a:t>Support Vector Machine</a:t>
            </a:r>
            <a:endParaRPr lang="en-US" sz="2000" b="1" dirty="0"/>
          </a:p>
        </p:txBody>
      </p:sp>
      <p:sp>
        <p:nvSpPr>
          <p:cNvPr id="3" name="Rectangle 2"/>
          <p:cNvSpPr/>
          <p:nvPr/>
        </p:nvSpPr>
        <p:spPr>
          <a:xfrm>
            <a:off x="381000" y="838200"/>
            <a:ext cx="8077200" cy="307777"/>
          </a:xfrm>
          <a:prstGeom prst="rect">
            <a:avLst/>
          </a:prstGeom>
        </p:spPr>
        <p:txBody>
          <a:bodyPr wrap="square" anchor="ctr">
            <a:spAutoFit/>
          </a:bodyPr>
          <a:lstStyle/>
          <a:p>
            <a:r>
              <a:rPr lang="en-US" b="1" dirty="0" smtClean="0"/>
              <a:t>Area under the ROC Curve: </a:t>
            </a:r>
            <a:r>
              <a:rPr lang="en-US" b="1" dirty="0" smtClean="0">
                <a:solidFill>
                  <a:schemeClr val="accent6">
                    <a:lumMod val="60000"/>
                    <a:lumOff val="40000"/>
                  </a:schemeClr>
                </a:solidFill>
              </a:rPr>
              <a:t>0.757</a:t>
            </a:r>
            <a:r>
              <a:rPr lang="en-US" b="1" dirty="0" smtClean="0"/>
              <a:t> </a:t>
            </a:r>
            <a:endParaRPr lang="en-US"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a:solidFill>
                  <a:srgbClr val="4F868E"/>
                </a:solidFill>
                <a:latin typeface="Arial"/>
              </a:rPr>
              <a:t>Support Vector </a:t>
            </a:r>
            <a:r>
              <a:rPr lang="en-US" sz="1000" b="1" i="1" dirty="0" smtClean="0">
                <a:solidFill>
                  <a:srgbClr val="4F868E"/>
                </a:solidFill>
                <a:latin typeface="Arial"/>
              </a:rPr>
              <a:t>Machine | Results</a:t>
            </a:r>
            <a:endParaRPr lang="en-US" sz="1000" b="1" i="1" dirty="0">
              <a:solidFill>
                <a:srgbClr val="4F868E"/>
              </a:solidFill>
              <a:latin typeface="Arial"/>
            </a:endParaRPr>
          </a:p>
        </p:txBody>
      </p:sp>
      <p:sp>
        <p:nvSpPr>
          <p:cNvPr id="12" name="Rectangle 11"/>
          <p:cNvSpPr/>
          <p:nvPr/>
        </p:nvSpPr>
        <p:spPr bwMode="auto">
          <a:xfrm>
            <a:off x="381001" y="3007995"/>
            <a:ext cx="4038600"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ROC Curve</a:t>
            </a:r>
            <a:r>
              <a:rPr lang="en-US" sz="1000" b="1" dirty="0"/>
              <a:t>: Support Vector Machine</a:t>
            </a:r>
            <a:endParaRPr lang="en-US" sz="1000" b="1" dirty="0" smtClean="0"/>
          </a:p>
          <a:p>
            <a:pPr marL="0" lvl="2">
              <a:spcBef>
                <a:spcPts val="0"/>
              </a:spcBef>
              <a:spcAft>
                <a:spcPts val="600"/>
              </a:spcAft>
            </a:pPr>
            <a:r>
              <a:rPr lang="en-US" sz="1000" b="1" dirty="0" smtClean="0"/>
              <a:t>AUC: 0.757</a:t>
            </a:r>
            <a:endParaRPr lang="en-US" sz="1000" b="1" dirty="0"/>
          </a:p>
        </p:txBody>
      </p:sp>
      <p:sp>
        <p:nvSpPr>
          <p:cNvPr id="13" name="Rectangle 12"/>
          <p:cNvSpPr/>
          <p:nvPr/>
        </p:nvSpPr>
        <p:spPr bwMode="auto">
          <a:xfrm>
            <a:off x="4724400" y="3009900"/>
            <a:ext cx="4053079"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Accuracy vs. </a:t>
            </a:r>
            <a:r>
              <a:rPr lang="en-US" sz="1000" b="1" dirty="0"/>
              <a:t>Cutoff </a:t>
            </a:r>
            <a:r>
              <a:rPr lang="en-US" sz="1000" b="1" dirty="0" smtClean="0"/>
              <a:t>Curve</a:t>
            </a:r>
            <a:r>
              <a:rPr lang="en-US" sz="1000" b="1" dirty="0"/>
              <a:t>: Support Vector Machine</a:t>
            </a:r>
            <a:endParaRPr lang="en-US" sz="1000" b="1" dirty="0" smtClean="0"/>
          </a:p>
          <a:p>
            <a:pPr marL="0" lvl="2">
              <a:spcBef>
                <a:spcPts val="0"/>
              </a:spcBef>
              <a:spcAft>
                <a:spcPts val="600"/>
              </a:spcAft>
            </a:pPr>
            <a:r>
              <a:rPr lang="en-US" sz="1000" b="1" dirty="0" smtClean="0"/>
              <a:t>Maximum </a:t>
            </a:r>
            <a:r>
              <a:rPr lang="en-US" sz="1000" b="1" dirty="0"/>
              <a:t>Accuracy at </a:t>
            </a:r>
            <a:r>
              <a:rPr lang="en-US" sz="1000" b="1" dirty="0" smtClean="0"/>
              <a:t>52.2%</a:t>
            </a:r>
            <a:endParaRPr lang="en-US" sz="1000" b="1" dirty="0"/>
          </a:p>
        </p:txBody>
      </p:sp>
      <p:sp>
        <p:nvSpPr>
          <p:cNvPr id="14" name="Rectangle 13"/>
          <p:cNvSpPr/>
          <p:nvPr/>
        </p:nvSpPr>
        <p:spPr bwMode="auto">
          <a:xfrm>
            <a:off x="380999" y="1295400"/>
            <a:ext cx="8382001" cy="16002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lvl="2" indent="-228600" algn="l">
              <a:spcBef>
                <a:spcPts val="0"/>
              </a:spcBef>
              <a:spcAft>
                <a:spcPts val="600"/>
              </a:spcAft>
              <a:buFont typeface="+mj-lt"/>
              <a:buAutoNum type="arabicParenR"/>
            </a:pPr>
            <a:r>
              <a:rPr lang="en-US" sz="1200" dirty="0" smtClean="0"/>
              <a:t>Support Vector Machine </a:t>
            </a:r>
            <a:r>
              <a:rPr lang="en-US" sz="1200" dirty="0"/>
              <a:t>was applied to the dataset (using the </a:t>
            </a:r>
            <a:r>
              <a:rPr lang="en-US" sz="1200" dirty="0" err="1" smtClean="0"/>
              <a:t>svm</a:t>
            </a:r>
            <a:r>
              <a:rPr lang="en-US" sz="1200" dirty="0" smtClean="0"/>
              <a:t> function</a:t>
            </a:r>
            <a:r>
              <a:rPr lang="en-US" sz="1200" dirty="0"/>
              <a:t>)</a:t>
            </a:r>
          </a:p>
          <a:p>
            <a:pPr marL="228600" lvl="2" indent="-228600" algn="l">
              <a:spcBef>
                <a:spcPts val="0"/>
              </a:spcBef>
              <a:spcAft>
                <a:spcPts val="600"/>
              </a:spcAft>
              <a:buFont typeface="+mj-lt"/>
              <a:buAutoNum type="arabicParenR"/>
            </a:pPr>
            <a:endParaRPr lang="en-US" sz="1200" dirty="0"/>
          </a:p>
          <a:p>
            <a:pPr marL="228600" lvl="2" indent="-228600" algn="l">
              <a:spcBef>
                <a:spcPts val="0"/>
              </a:spcBef>
              <a:spcAft>
                <a:spcPts val="600"/>
              </a:spcAft>
              <a:buFont typeface="+mj-lt"/>
              <a:buAutoNum type="arabicParenR"/>
            </a:pPr>
            <a:r>
              <a:rPr lang="en-US" sz="1200" dirty="0"/>
              <a:t>Best test AUC was determined by using cross-validation during grid-search on the following hyper-parameters</a:t>
            </a:r>
          </a:p>
          <a:p>
            <a:pPr marL="685800" lvl="3" indent="-228600" algn="l">
              <a:spcBef>
                <a:spcPts val="0"/>
              </a:spcBef>
              <a:spcAft>
                <a:spcPts val="600"/>
              </a:spcAft>
              <a:buFont typeface="+mj-lt"/>
              <a:buAutoNum type="alphaLcParenR"/>
            </a:pPr>
            <a:r>
              <a:rPr lang="en-US" sz="1200" dirty="0" smtClean="0"/>
              <a:t>Gamma (Final </a:t>
            </a:r>
            <a:r>
              <a:rPr lang="en-US" sz="1200" dirty="0"/>
              <a:t>Value: </a:t>
            </a:r>
            <a:r>
              <a:rPr lang="en-US" sz="1200" dirty="0" smtClean="0"/>
              <a:t>0.004)</a:t>
            </a:r>
            <a:endParaRPr lang="en-US" sz="1200" dirty="0"/>
          </a:p>
          <a:p>
            <a:pPr marL="685800" lvl="3" indent="-228600" algn="l">
              <a:spcBef>
                <a:spcPts val="0"/>
              </a:spcBef>
              <a:spcAft>
                <a:spcPts val="600"/>
              </a:spcAft>
              <a:buFont typeface="+mj-lt"/>
              <a:buAutoNum type="alphaLcParenR"/>
            </a:pPr>
            <a:r>
              <a:rPr lang="en-US" sz="1200" dirty="0" smtClean="0"/>
              <a:t>Cost: </a:t>
            </a:r>
            <a:r>
              <a:rPr lang="en-US" sz="1200" dirty="0"/>
              <a:t>(Final Value: </a:t>
            </a:r>
            <a:r>
              <a:rPr lang="en-US" sz="1200" dirty="0" smtClean="0"/>
              <a:t>3.5)</a:t>
            </a:r>
            <a:endParaRPr lang="en-US" sz="1200" dirty="0"/>
          </a:p>
        </p:txBody>
      </p:sp>
    </p:spTree>
    <p:extLst>
      <p:ext uri="{BB962C8B-B14F-4D97-AF65-F5344CB8AC3E}">
        <p14:creationId xmlns:p14="http://schemas.microsoft.com/office/powerpoint/2010/main" val="1992327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Show of Hands – </a:t>
            </a:r>
            <a:r>
              <a:rPr lang="en-US" sz="2000" b="1" dirty="0" err="1" smtClean="0"/>
              <a:t>Kaggle</a:t>
            </a:r>
            <a:r>
              <a:rPr lang="en-US" sz="2000" b="1" dirty="0" smtClean="0"/>
              <a:t> Competition</a:t>
            </a:r>
            <a:endParaRPr lang="en-US" sz="2000" b="1" dirty="0"/>
          </a:p>
        </p:txBody>
      </p:sp>
      <p:sp>
        <p:nvSpPr>
          <p:cNvPr id="3" name="Rectangle 2"/>
          <p:cNvSpPr/>
          <p:nvPr/>
        </p:nvSpPr>
        <p:spPr>
          <a:xfrm>
            <a:off x="381000" y="838200"/>
            <a:ext cx="8077200" cy="307777"/>
          </a:xfrm>
          <a:prstGeom prst="rect">
            <a:avLst/>
          </a:prstGeom>
        </p:spPr>
        <p:txBody>
          <a:bodyPr wrap="square">
            <a:spAutoFit/>
          </a:bodyPr>
          <a:lstStyle/>
          <a:p>
            <a:r>
              <a:rPr lang="en-US" b="1" i="1" dirty="0"/>
              <a:t>Learn what predicts happiness by using informal polling questions</a:t>
            </a:r>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Problem Statement</a:t>
            </a:r>
            <a:endParaRPr lang="en-US" sz="1000" b="1" i="1" dirty="0">
              <a:solidFill>
                <a:srgbClr val="4F868E"/>
              </a:solidFill>
              <a:latin typeface="Arial"/>
            </a:endParaRPr>
          </a:p>
        </p:txBody>
      </p:sp>
      <p:sp>
        <p:nvSpPr>
          <p:cNvPr id="6" name="Rectangle 5"/>
          <p:cNvSpPr/>
          <p:nvPr/>
        </p:nvSpPr>
        <p:spPr bwMode="auto">
          <a:xfrm>
            <a:off x="381000" y="1295400"/>
            <a:ext cx="8458200" cy="51054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0"/>
              </a:spcBef>
              <a:spcAft>
                <a:spcPts val="600"/>
              </a:spcAft>
            </a:pPr>
            <a:r>
              <a:rPr lang="en-US" sz="1200" dirty="0"/>
              <a:t>What predicts happiness? In this competition, you'll be using data from Show of Hands, an informal polling platform for use on mobile devices and the web, to see what aspects and characteristics of people's lives predict happiness.</a:t>
            </a:r>
          </a:p>
          <a:p>
            <a:pPr>
              <a:spcBef>
                <a:spcPts val="0"/>
              </a:spcBef>
              <a:spcAft>
                <a:spcPts val="600"/>
              </a:spcAft>
            </a:pPr>
            <a:endParaRPr lang="en-US" sz="1200" dirty="0"/>
          </a:p>
          <a:p>
            <a:pPr>
              <a:spcBef>
                <a:spcPts val="0"/>
              </a:spcBef>
              <a:spcAft>
                <a:spcPts val="600"/>
              </a:spcAft>
            </a:pPr>
            <a:r>
              <a:rPr lang="en-US" sz="1200" dirty="0"/>
              <a:t>Show of Hands has been downloaded over 300,000 times across Apple and Android app stores, and users have cast more than 75 million votes. In this problem, we'll use data from thousands of users and one hundred different questions to see which responses predict happiness</a:t>
            </a:r>
          </a:p>
          <a:p>
            <a:pPr>
              <a:spcBef>
                <a:spcPts val="0"/>
              </a:spcBef>
              <a:spcAft>
                <a:spcPts val="600"/>
              </a:spcAft>
            </a:pPr>
            <a:endParaRPr lang="en-US" sz="1200" dirty="0" err="1"/>
          </a:p>
        </p:txBody>
      </p:sp>
      <p:pic>
        <p:nvPicPr>
          <p:cNvPr id="17411" name="Picture 3" descr="C:\Users\ng8840\Desktop\Personal Document Files\RFiles\Kaggle\ShowOfHands\ShowOfHandsScreensho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819400"/>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6851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descr="C:\Users\ng8840\Desktop\Personal Document Files\RFiles\Kaggle\ShowOfHands\Figs\acc_lda_IV.jpe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5831" y="3253740"/>
            <a:ext cx="4041648"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25602" name="Picture 2" descr="C:\Users\ng8840\Desktop\Personal Document Files\RFiles\Kaggle\ShowOfHands\Figs\LDA_ROC_IV.jpe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525" y="3253740"/>
            <a:ext cx="4029075"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57200"/>
            <a:ext cx="8229909" cy="307777"/>
          </a:xfrm>
        </p:spPr>
        <p:txBody>
          <a:bodyPr/>
          <a:lstStyle/>
          <a:p>
            <a:r>
              <a:rPr lang="en-US" sz="2000" b="1" dirty="0" smtClean="0"/>
              <a:t>Linear Discriminant Analysis</a:t>
            </a:r>
            <a:endParaRPr lang="en-US" sz="2000" b="1" dirty="0"/>
          </a:p>
        </p:txBody>
      </p:sp>
      <p:sp>
        <p:nvSpPr>
          <p:cNvPr id="3" name="Rectangle 2"/>
          <p:cNvSpPr/>
          <p:nvPr/>
        </p:nvSpPr>
        <p:spPr>
          <a:xfrm>
            <a:off x="381000" y="838200"/>
            <a:ext cx="8077200" cy="307777"/>
          </a:xfrm>
          <a:prstGeom prst="rect">
            <a:avLst/>
          </a:prstGeom>
        </p:spPr>
        <p:txBody>
          <a:bodyPr wrap="square" anchor="ctr">
            <a:spAutoFit/>
          </a:bodyPr>
          <a:lstStyle/>
          <a:p>
            <a:r>
              <a:rPr lang="en-US" b="1" dirty="0" smtClean="0"/>
              <a:t>Area under the ROC Curve: </a:t>
            </a:r>
            <a:r>
              <a:rPr lang="en-US" b="1" dirty="0" smtClean="0">
                <a:solidFill>
                  <a:schemeClr val="accent6">
                    <a:lumMod val="60000"/>
                    <a:lumOff val="40000"/>
                  </a:schemeClr>
                </a:solidFill>
              </a:rPr>
              <a:t>0.753</a:t>
            </a:r>
            <a:r>
              <a:rPr lang="en-US" b="1" dirty="0" smtClean="0"/>
              <a:t> </a:t>
            </a:r>
            <a:endParaRPr lang="en-US"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a:solidFill>
                  <a:srgbClr val="4F868E"/>
                </a:solidFill>
                <a:latin typeface="Arial"/>
              </a:rPr>
              <a:t>Linear Discriminant </a:t>
            </a:r>
            <a:r>
              <a:rPr lang="en-US" sz="1000" b="1" i="1" dirty="0" smtClean="0">
                <a:solidFill>
                  <a:srgbClr val="4F868E"/>
                </a:solidFill>
                <a:latin typeface="Arial"/>
              </a:rPr>
              <a:t>Analysis | Results</a:t>
            </a:r>
            <a:endParaRPr lang="en-US" sz="1000" b="1" i="1" dirty="0">
              <a:solidFill>
                <a:srgbClr val="4F868E"/>
              </a:solidFill>
              <a:latin typeface="Arial"/>
            </a:endParaRPr>
          </a:p>
        </p:txBody>
      </p:sp>
      <p:sp>
        <p:nvSpPr>
          <p:cNvPr id="12" name="Rectangle 11"/>
          <p:cNvSpPr/>
          <p:nvPr/>
        </p:nvSpPr>
        <p:spPr bwMode="auto">
          <a:xfrm>
            <a:off x="381001" y="3007995"/>
            <a:ext cx="4038600"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ROC Curve</a:t>
            </a:r>
            <a:r>
              <a:rPr lang="en-US" sz="1000" b="1" dirty="0"/>
              <a:t>: Linear Discriminant Analysis</a:t>
            </a:r>
            <a:endParaRPr lang="en-US" sz="1000" b="1" dirty="0" smtClean="0"/>
          </a:p>
          <a:p>
            <a:pPr marL="0" lvl="2">
              <a:spcBef>
                <a:spcPts val="0"/>
              </a:spcBef>
              <a:spcAft>
                <a:spcPts val="600"/>
              </a:spcAft>
            </a:pPr>
            <a:r>
              <a:rPr lang="en-US" sz="1000" b="1" dirty="0" smtClean="0"/>
              <a:t>AUC: 0.753</a:t>
            </a:r>
            <a:endParaRPr lang="en-US" sz="1000" b="1" dirty="0"/>
          </a:p>
        </p:txBody>
      </p:sp>
      <p:sp>
        <p:nvSpPr>
          <p:cNvPr id="13" name="Rectangle 12"/>
          <p:cNvSpPr/>
          <p:nvPr/>
        </p:nvSpPr>
        <p:spPr bwMode="auto">
          <a:xfrm>
            <a:off x="4724400" y="3009900"/>
            <a:ext cx="4053079"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Accuracy vs. </a:t>
            </a:r>
            <a:r>
              <a:rPr lang="en-US" sz="1000" b="1" dirty="0"/>
              <a:t>Cutoff </a:t>
            </a:r>
            <a:r>
              <a:rPr lang="en-US" sz="1000" b="1" dirty="0" smtClean="0"/>
              <a:t>Curve</a:t>
            </a:r>
            <a:r>
              <a:rPr lang="en-US" sz="1000" b="1" dirty="0"/>
              <a:t>: Linear Discriminant </a:t>
            </a:r>
            <a:r>
              <a:rPr lang="en-US" sz="1000" b="1" dirty="0" smtClean="0"/>
              <a:t>Analysis</a:t>
            </a:r>
          </a:p>
          <a:p>
            <a:pPr marL="0" lvl="2">
              <a:spcBef>
                <a:spcPts val="0"/>
              </a:spcBef>
              <a:spcAft>
                <a:spcPts val="600"/>
              </a:spcAft>
            </a:pPr>
            <a:r>
              <a:rPr lang="en-US" sz="1000" b="1" dirty="0" smtClean="0"/>
              <a:t>Maximum </a:t>
            </a:r>
            <a:r>
              <a:rPr lang="en-US" sz="1000" b="1" dirty="0"/>
              <a:t>Accuracy at </a:t>
            </a:r>
            <a:r>
              <a:rPr lang="en-US" sz="1000" b="1" dirty="0" smtClean="0"/>
              <a:t>54.5%</a:t>
            </a:r>
            <a:endParaRPr lang="en-US" sz="1000" b="1" dirty="0"/>
          </a:p>
        </p:txBody>
      </p:sp>
      <p:sp>
        <p:nvSpPr>
          <p:cNvPr id="14" name="Rectangle 13"/>
          <p:cNvSpPr/>
          <p:nvPr/>
        </p:nvSpPr>
        <p:spPr bwMode="auto">
          <a:xfrm>
            <a:off x="380999" y="1295400"/>
            <a:ext cx="8382001" cy="16002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lvl="2" indent="-228600" algn="l">
              <a:spcBef>
                <a:spcPts val="0"/>
              </a:spcBef>
              <a:spcAft>
                <a:spcPts val="600"/>
              </a:spcAft>
              <a:buFont typeface="+mj-lt"/>
              <a:buAutoNum type="arabicParenR"/>
            </a:pPr>
            <a:r>
              <a:rPr lang="en-US" sz="1200" dirty="0"/>
              <a:t>Decision tree was applied to the dataset (using the </a:t>
            </a:r>
            <a:r>
              <a:rPr lang="en-US" sz="1200" dirty="0" err="1"/>
              <a:t>rpart</a:t>
            </a:r>
            <a:r>
              <a:rPr lang="en-US" sz="1200" dirty="0"/>
              <a:t> function)</a:t>
            </a:r>
          </a:p>
          <a:p>
            <a:pPr marL="685800" lvl="3" indent="-228600" algn="l">
              <a:spcBef>
                <a:spcPts val="0"/>
              </a:spcBef>
              <a:spcAft>
                <a:spcPts val="600"/>
              </a:spcAft>
              <a:buFont typeface="+mj-lt"/>
              <a:buAutoNum type="alphaLcParenR"/>
            </a:pPr>
            <a:r>
              <a:rPr lang="en-US" sz="1200" dirty="0"/>
              <a:t>Prediction probabilities were calculated on the test </a:t>
            </a:r>
            <a:r>
              <a:rPr lang="en-US" sz="1200" dirty="0" smtClean="0"/>
              <a:t>dataset</a:t>
            </a:r>
          </a:p>
          <a:p>
            <a:pPr marL="685800" lvl="3" indent="-228600" algn="l">
              <a:spcBef>
                <a:spcPts val="0"/>
              </a:spcBef>
              <a:spcAft>
                <a:spcPts val="600"/>
              </a:spcAft>
              <a:buFont typeface="+mj-lt"/>
              <a:buAutoNum type="alphaLcParenR"/>
            </a:pPr>
            <a:endParaRPr lang="en-US" sz="1200" dirty="0"/>
          </a:p>
          <a:p>
            <a:pPr marL="228600" lvl="2" indent="-228600" algn="l">
              <a:spcBef>
                <a:spcPts val="0"/>
              </a:spcBef>
              <a:spcAft>
                <a:spcPts val="600"/>
              </a:spcAft>
              <a:buFont typeface="+mj-lt"/>
              <a:buAutoNum type="arabicParenR"/>
            </a:pPr>
            <a:r>
              <a:rPr lang="en-US" sz="1200" dirty="0" smtClean="0"/>
              <a:t>The prior probabilities used: </a:t>
            </a:r>
          </a:p>
          <a:p>
            <a:pPr marL="685800" lvl="3" indent="-228600" algn="l">
              <a:spcBef>
                <a:spcPts val="0"/>
              </a:spcBef>
              <a:spcAft>
                <a:spcPts val="600"/>
              </a:spcAft>
              <a:buFont typeface="+mj-lt"/>
              <a:buAutoNum type="alphaLcParenR"/>
            </a:pPr>
            <a:r>
              <a:rPr lang="en-US" sz="1200" b="1" dirty="0" smtClean="0"/>
              <a:t>For 0</a:t>
            </a:r>
            <a:r>
              <a:rPr lang="en-US" sz="1200" dirty="0" smtClean="0"/>
              <a:t>: 0.437</a:t>
            </a:r>
          </a:p>
          <a:p>
            <a:pPr marL="685800" lvl="3" indent="-228600" algn="l">
              <a:spcBef>
                <a:spcPts val="0"/>
              </a:spcBef>
              <a:spcAft>
                <a:spcPts val="600"/>
              </a:spcAft>
              <a:buFont typeface="+mj-lt"/>
              <a:buAutoNum type="alphaLcParenR"/>
            </a:pPr>
            <a:r>
              <a:rPr lang="en-US" sz="1200" b="1" dirty="0" smtClean="0"/>
              <a:t>For 1</a:t>
            </a:r>
            <a:r>
              <a:rPr lang="en-US" sz="1200" dirty="0" smtClean="0"/>
              <a:t>: 0.563</a:t>
            </a:r>
            <a:endParaRPr lang="en-US" sz="1200" dirty="0"/>
          </a:p>
        </p:txBody>
      </p:sp>
    </p:spTree>
    <p:extLst>
      <p:ext uri="{BB962C8B-B14F-4D97-AF65-F5344CB8AC3E}">
        <p14:creationId xmlns:p14="http://schemas.microsoft.com/office/powerpoint/2010/main" val="27856140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descr="C:\Users\ng8840\Desktop\Personal Document Files\RFiles\Kaggle\ShowOfHands\Figs\nb_roc_IV.jpe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1" y="3280410"/>
            <a:ext cx="4041648"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pic>
        <p:nvPicPr>
          <p:cNvPr id="26626" name="Picture 2" descr="C:\Users\ng8840\Desktop\Personal Document Files\RFiles\Kaggle\ShowOfHands\Figs\acc_nb_IV.jpe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5831" y="3253740"/>
            <a:ext cx="4041648" cy="3035808"/>
          </a:xfrm>
          <a:prstGeom prst="rect">
            <a:avLst/>
          </a:prstGeom>
          <a:noFill/>
          <a:ln>
            <a:solidFill>
              <a:schemeClr val="accent3">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57200"/>
            <a:ext cx="8229909" cy="307777"/>
          </a:xfrm>
        </p:spPr>
        <p:txBody>
          <a:bodyPr/>
          <a:lstStyle/>
          <a:p>
            <a:r>
              <a:rPr lang="en-US" sz="2000" b="1" dirty="0" smtClean="0"/>
              <a:t>Naïve Bayes</a:t>
            </a:r>
            <a:endParaRPr lang="en-US" sz="2000" b="1" dirty="0"/>
          </a:p>
        </p:txBody>
      </p:sp>
      <p:sp>
        <p:nvSpPr>
          <p:cNvPr id="3" name="Rectangle 2"/>
          <p:cNvSpPr/>
          <p:nvPr/>
        </p:nvSpPr>
        <p:spPr>
          <a:xfrm>
            <a:off x="381000" y="838200"/>
            <a:ext cx="8077200" cy="307777"/>
          </a:xfrm>
          <a:prstGeom prst="rect">
            <a:avLst/>
          </a:prstGeom>
        </p:spPr>
        <p:txBody>
          <a:bodyPr wrap="square" anchor="ctr">
            <a:spAutoFit/>
          </a:bodyPr>
          <a:lstStyle/>
          <a:p>
            <a:r>
              <a:rPr lang="en-US" b="1" dirty="0" smtClean="0"/>
              <a:t>Area under the ROC Curve: </a:t>
            </a:r>
            <a:r>
              <a:rPr lang="en-US" b="1" dirty="0" smtClean="0">
                <a:solidFill>
                  <a:schemeClr val="accent6">
                    <a:lumMod val="60000"/>
                    <a:lumOff val="40000"/>
                  </a:schemeClr>
                </a:solidFill>
              </a:rPr>
              <a:t>0.751</a:t>
            </a:r>
            <a:r>
              <a:rPr lang="en-US" b="1" dirty="0" smtClean="0"/>
              <a:t> </a:t>
            </a:r>
            <a:endParaRPr lang="en-US"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a:solidFill>
                  <a:srgbClr val="4F868E"/>
                </a:solidFill>
                <a:latin typeface="Arial"/>
              </a:rPr>
              <a:t>Naïve </a:t>
            </a:r>
            <a:r>
              <a:rPr lang="en-US" sz="1000" b="1" i="1" dirty="0" smtClean="0">
                <a:solidFill>
                  <a:srgbClr val="4F868E"/>
                </a:solidFill>
                <a:latin typeface="Arial"/>
              </a:rPr>
              <a:t>Bayes | Results</a:t>
            </a:r>
            <a:endParaRPr lang="en-US" sz="1000" b="1" i="1" dirty="0">
              <a:solidFill>
                <a:srgbClr val="4F868E"/>
              </a:solidFill>
              <a:latin typeface="Arial"/>
            </a:endParaRPr>
          </a:p>
        </p:txBody>
      </p:sp>
      <p:sp>
        <p:nvSpPr>
          <p:cNvPr id="12" name="Rectangle 11"/>
          <p:cNvSpPr/>
          <p:nvPr/>
        </p:nvSpPr>
        <p:spPr bwMode="auto">
          <a:xfrm>
            <a:off x="381001" y="3007995"/>
            <a:ext cx="4038600"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ROC Curve</a:t>
            </a:r>
            <a:r>
              <a:rPr lang="en-US" sz="1000" b="1" dirty="0"/>
              <a:t>: Naïve Bayes</a:t>
            </a:r>
            <a:endParaRPr lang="en-US" sz="1000" b="1" dirty="0" smtClean="0"/>
          </a:p>
          <a:p>
            <a:pPr marL="0" lvl="2">
              <a:spcBef>
                <a:spcPts val="0"/>
              </a:spcBef>
              <a:spcAft>
                <a:spcPts val="600"/>
              </a:spcAft>
            </a:pPr>
            <a:r>
              <a:rPr lang="en-US" sz="1000" b="1" dirty="0" smtClean="0"/>
              <a:t>AUC: 0.751</a:t>
            </a:r>
            <a:endParaRPr lang="en-US" sz="1000" b="1" dirty="0"/>
          </a:p>
        </p:txBody>
      </p:sp>
      <p:sp>
        <p:nvSpPr>
          <p:cNvPr id="13" name="Rectangle 12"/>
          <p:cNvSpPr/>
          <p:nvPr/>
        </p:nvSpPr>
        <p:spPr bwMode="auto">
          <a:xfrm>
            <a:off x="4724400" y="3009900"/>
            <a:ext cx="4053079" cy="487680"/>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spcBef>
                <a:spcPts val="0"/>
              </a:spcBef>
              <a:spcAft>
                <a:spcPts val="600"/>
              </a:spcAft>
            </a:pPr>
            <a:r>
              <a:rPr lang="en-US" sz="1000" b="1" dirty="0" smtClean="0"/>
              <a:t>Accuracy vs. </a:t>
            </a:r>
            <a:r>
              <a:rPr lang="en-US" sz="1000" b="1" dirty="0"/>
              <a:t>Cutoff </a:t>
            </a:r>
            <a:r>
              <a:rPr lang="en-US" sz="1000" b="1" dirty="0" smtClean="0"/>
              <a:t>Curve</a:t>
            </a:r>
            <a:r>
              <a:rPr lang="en-US" sz="1000" b="1" dirty="0"/>
              <a:t>: Naïve Bayes</a:t>
            </a:r>
            <a:endParaRPr lang="en-US" sz="1000" b="1" dirty="0" smtClean="0"/>
          </a:p>
          <a:p>
            <a:pPr marL="0" lvl="2">
              <a:spcBef>
                <a:spcPts val="0"/>
              </a:spcBef>
              <a:spcAft>
                <a:spcPts val="600"/>
              </a:spcAft>
            </a:pPr>
            <a:r>
              <a:rPr lang="en-US" sz="1000" b="1" dirty="0" smtClean="0"/>
              <a:t>Maximum </a:t>
            </a:r>
            <a:r>
              <a:rPr lang="en-US" sz="1000" b="1" dirty="0"/>
              <a:t>Accuracy at </a:t>
            </a:r>
            <a:r>
              <a:rPr lang="en-US" sz="1000" b="1" dirty="0" smtClean="0"/>
              <a:t>50.3%</a:t>
            </a:r>
            <a:endParaRPr lang="en-US" sz="1000" b="1" dirty="0"/>
          </a:p>
        </p:txBody>
      </p:sp>
      <p:sp>
        <p:nvSpPr>
          <p:cNvPr id="14" name="Rectangle 13"/>
          <p:cNvSpPr/>
          <p:nvPr/>
        </p:nvSpPr>
        <p:spPr bwMode="auto">
          <a:xfrm>
            <a:off x="380999" y="1295400"/>
            <a:ext cx="8382001" cy="16002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lvl="2" indent="-228600" algn="l">
              <a:spcBef>
                <a:spcPts val="0"/>
              </a:spcBef>
              <a:spcAft>
                <a:spcPts val="600"/>
              </a:spcAft>
              <a:buFont typeface="+mj-lt"/>
              <a:buAutoNum type="arabicParenR"/>
            </a:pPr>
            <a:r>
              <a:rPr lang="en-US" sz="1200" dirty="0" smtClean="0"/>
              <a:t>Naïve </a:t>
            </a:r>
            <a:r>
              <a:rPr lang="en-US" sz="1200" dirty="0"/>
              <a:t>B</a:t>
            </a:r>
            <a:r>
              <a:rPr lang="en-US" sz="1200" dirty="0" smtClean="0"/>
              <a:t>ayes was </a:t>
            </a:r>
            <a:r>
              <a:rPr lang="en-US" sz="1200" dirty="0"/>
              <a:t>applied to the dataset (using the </a:t>
            </a:r>
            <a:r>
              <a:rPr lang="en-US" sz="1200" dirty="0" err="1" smtClean="0"/>
              <a:t>naiveBayes</a:t>
            </a:r>
            <a:r>
              <a:rPr lang="en-US" sz="1200" dirty="0" smtClean="0"/>
              <a:t> function</a:t>
            </a:r>
            <a:r>
              <a:rPr lang="en-US" sz="1200" dirty="0"/>
              <a:t>)</a:t>
            </a:r>
          </a:p>
          <a:p>
            <a:pPr marL="685800" lvl="3" indent="-228600" algn="l">
              <a:spcBef>
                <a:spcPts val="0"/>
              </a:spcBef>
              <a:spcAft>
                <a:spcPts val="600"/>
              </a:spcAft>
              <a:buFont typeface="+mj-lt"/>
              <a:buAutoNum type="alphaLcParenR"/>
            </a:pPr>
            <a:r>
              <a:rPr lang="en-US" sz="1200" dirty="0"/>
              <a:t>Prediction probabilities were calculated on the test </a:t>
            </a:r>
            <a:r>
              <a:rPr lang="en-US" sz="1200" dirty="0" smtClean="0"/>
              <a:t>dataset</a:t>
            </a:r>
          </a:p>
          <a:p>
            <a:pPr marL="685800" lvl="3" indent="-228600" algn="l">
              <a:spcBef>
                <a:spcPts val="0"/>
              </a:spcBef>
              <a:spcAft>
                <a:spcPts val="600"/>
              </a:spcAft>
              <a:buFont typeface="+mj-lt"/>
              <a:buAutoNum type="alphaLcParenR"/>
            </a:pPr>
            <a:endParaRPr lang="en-US" sz="1200" dirty="0"/>
          </a:p>
          <a:p>
            <a:pPr marL="228600" lvl="2" indent="-228600" algn="l">
              <a:spcBef>
                <a:spcPts val="0"/>
              </a:spcBef>
              <a:spcAft>
                <a:spcPts val="600"/>
              </a:spcAft>
              <a:buFont typeface="+mj-lt"/>
              <a:buAutoNum type="arabicParenR"/>
            </a:pPr>
            <a:r>
              <a:rPr lang="en-US" sz="1200" dirty="0" smtClean="0"/>
              <a:t>The AUC derived from the method is among the top 5 AUCs calculated in the problem</a:t>
            </a:r>
          </a:p>
        </p:txBody>
      </p:sp>
    </p:spTree>
    <p:extLst>
      <p:ext uri="{BB962C8B-B14F-4D97-AF65-F5344CB8AC3E}">
        <p14:creationId xmlns:p14="http://schemas.microsoft.com/office/powerpoint/2010/main" val="221338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Ensemble Method</a:t>
            </a:r>
            <a:endParaRPr lang="en-US" sz="2000" b="1"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a:solidFill>
                  <a:srgbClr val="4F868E"/>
                </a:solidFill>
                <a:latin typeface="Arial"/>
              </a:rPr>
              <a:t>Ensemble </a:t>
            </a:r>
            <a:r>
              <a:rPr lang="en-US" sz="1000" b="1" i="1" dirty="0" smtClean="0">
                <a:solidFill>
                  <a:srgbClr val="4F868E"/>
                </a:solidFill>
                <a:latin typeface="Arial"/>
              </a:rPr>
              <a:t>Method | Results</a:t>
            </a:r>
            <a:endParaRPr lang="en-US" sz="1000" b="1" i="1" dirty="0">
              <a:solidFill>
                <a:srgbClr val="4F868E"/>
              </a:solidFill>
              <a:latin typeface="Arial"/>
            </a:endParaRPr>
          </a:p>
        </p:txBody>
      </p:sp>
      <p:grpSp>
        <p:nvGrpSpPr>
          <p:cNvPr id="25" name="Group 24"/>
          <p:cNvGrpSpPr/>
          <p:nvPr/>
        </p:nvGrpSpPr>
        <p:grpSpPr>
          <a:xfrm>
            <a:off x="2255285" y="990600"/>
            <a:ext cx="6583915" cy="5334000"/>
            <a:chOff x="2255285" y="990600"/>
            <a:chExt cx="6583915" cy="5334000"/>
          </a:xfrm>
        </p:grpSpPr>
        <p:pic>
          <p:nvPicPr>
            <p:cNvPr id="27650" name="Picture 2" descr="C:\Users\ng8840\Desktop\Personal Document Files\RFiles\Kaggle\ShowOfHands\Figs\multiROC_IV.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285" y="990600"/>
              <a:ext cx="6583915" cy="5334000"/>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6324600" y="4648200"/>
              <a:ext cx="2133600" cy="246221"/>
              <a:chOff x="5943600" y="4076356"/>
              <a:chExt cx="2133600" cy="246221"/>
            </a:xfrm>
          </p:grpSpPr>
          <p:cxnSp>
            <p:nvCxnSpPr>
              <p:cNvPr id="5" name="Straight Connector 4"/>
              <p:cNvCxnSpPr/>
              <p:nvPr/>
            </p:nvCxnSpPr>
            <p:spPr>
              <a:xfrm>
                <a:off x="5943600" y="4199467"/>
                <a:ext cx="304800"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28617" y="4076356"/>
                <a:ext cx="1848583" cy="246221"/>
              </a:xfrm>
              <a:prstGeom prst="rect">
                <a:avLst/>
              </a:prstGeom>
              <a:noFill/>
            </p:spPr>
            <p:txBody>
              <a:bodyPr wrap="none" rtlCol="0">
                <a:spAutoFit/>
              </a:bodyPr>
              <a:lstStyle/>
              <a:p>
                <a:r>
                  <a:rPr lang="en-US" sz="1000" b="1" dirty="0" smtClean="0"/>
                  <a:t>Gradient Boosting Machine</a:t>
                </a:r>
                <a:endParaRPr lang="en-US" sz="1000" b="1" dirty="0"/>
              </a:p>
            </p:txBody>
          </p:sp>
        </p:grpSp>
        <p:grpSp>
          <p:nvGrpSpPr>
            <p:cNvPr id="11" name="Group 10"/>
            <p:cNvGrpSpPr/>
            <p:nvPr/>
          </p:nvGrpSpPr>
          <p:grpSpPr>
            <a:xfrm>
              <a:off x="6324600" y="4915244"/>
              <a:ext cx="1409043" cy="246221"/>
              <a:chOff x="5943600" y="4076356"/>
              <a:chExt cx="1409043" cy="246221"/>
            </a:xfrm>
          </p:grpSpPr>
          <p:cxnSp>
            <p:nvCxnSpPr>
              <p:cNvPr id="12" name="Straight Connector 11"/>
              <p:cNvCxnSpPr/>
              <p:nvPr/>
            </p:nvCxnSpPr>
            <p:spPr>
              <a:xfrm>
                <a:off x="5943600" y="4199467"/>
                <a:ext cx="3048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28617" y="4076356"/>
                <a:ext cx="1124026" cy="246221"/>
              </a:xfrm>
              <a:prstGeom prst="rect">
                <a:avLst/>
              </a:prstGeom>
              <a:noFill/>
            </p:spPr>
            <p:txBody>
              <a:bodyPr wrap="none" rtlCol="0">
                <a:spAutoFit/>
              </a:bodyPr>
              <a:lstStyle/>
              <a:p>
                <a:r>
                  <a:rPr lang="en-US" sz="1000" b="1" dirty="0" smtClean="0"/>
                  <a:t>Random Forest</a:t>
                </a:r>
                <a:endParaRPr lang="en-US" sz="1000" b="1" dirty="0"/>
              </a:p>
            </p:txBody>
          </p:sp>
        </p:grpSp>
        <p:grpSp>
          <p:nvGrpSpPr>
            <p:cNvPr id="15" name="Group 14"/>
            <p:cNvGrpSpPr/>
            <p:nvPr/>
          </p:nvGrpSpPr>
          <p:grpSpPr>
            <a:xfrm>
              <a:off x="6324600" y="5202423"/>
              <a:ext cx="1941240" cy="246221"/>
              <a:chOff x="5943600" y="4076356"/>
              <a:chExt cx="1941240" cy="246221"/>
            </a:xfrm>
          </p:grpSpPr>
          <p:cxnSp>
            <p:nvCxnSpPr>
              <p:cNvPr id="16" name="Straight Connector 15"/>
              <p:cNvCxnSpPr/>
              <p:nvPr/>
            </p:nvCxnSpPr>
            <p:spPr>
              <a:xfrm>
                <a:off x="5943600" y="4199467"/>
                <a:ext cx="304800" cy="0"/>
              </a:xfrm>
              <a:prstGeom prst="line">
                <a:avLst/>
              </a:prstGeom>
              <a:ln w="28575">
                <a:solidFill>
                  <a:srgbClr val="A1AC5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28617" y="4076356"/>
                <a:ext cx="1656223" cy="246221"/>
              </a:xfrm>
              <a:prstGeom prst="rect">
                <a:avLst/>
              </a:prstGeom>
              <a:noFill/>
            </p:spPr>
            <p:txBody>
              <a:bodyPr wrap="none" rtlCol="0">
                <a:spAutoFit/>
              </a:bodyPr>
              <a:lstStyle/>
              <a:p>
                <a:r>
                  <a:rPr lang="en-US" sz="1000" b="1" dirty="0" smtClean="0"/>
                  <a:t>Support Vector Machine</a:t>
                </a:r>
                <a:endParaRPr lang="en-US" sz="1000" b="1" dirty="0"/>
              </a:p>
            </p:txBody>
          </p:sp>
        </p:grpSp>
        <p:grpSp>
          <p:nvGrpSpPr>
            <p:cNvPr id="18" name="Group 17"/>
            <p:cNvGrpSpPr/>
            <p:nvPr/>
          </p:nvGrpSpPr>
          <p:grpSpPr>
            <a:xfrm>
              <a:off x="6324600" y="5481822"/>
              <a:ext cx="1219888" cy="246221"/>
              <a:chOff x="5943600" y="4076356"/>
              <a:chExt cx="1219888" cy="246221"/>
            </a:xfrm>
          </p:grpSpPr>
          <p:cxnSp>
            <p:nvCxnSpPr>
              <p:cNvPr id="19" name="Straight Connector 18"/>
              <p:cNvCxnSpPr/>
              <p:nvPr/>
            </p:nvCxnSpPr>
            <p:spPr>
              <a:xfrm>
                <a:off x="5943600" y="4199467"/>
                <a:ext cx="304800" cy="0"/>
              </a:xfrm>
              <a:prstGeom prst="line">
                <a:avLst/>
              </a:prstGeom>
              <a:ln w="28575">
                <a:solidFill>
                  <a:srgbClr val="A23A1A"/>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228617" y="4076356"/>
                <a:ext cx="934871" cy="246221"/>
              </a:xfrm>
              <a:prstGeom prst="rect">
                <a:avLst/>
              </a:prstGeom>
              <a:noFill/>
            </p:spPr>
            <p:txBody>
              <a:bodyPr wrap="none" rtlCol="0">
                <a:spAutoFit/>
              </a:bodyPr>
              <a:lstStyle/>
              <a:p>
                <a:r>
                  <a:rPr lang="en-US" sz="1000" b="1" dirty="0" smtClean="0"/>
                  <a:t>Naïve Bayes</a:t>
                </a:r>
                <a:endParaRPr lang="en-US" sz="1000" b="1" dirty="0"/>
              </a:p>
            </p:txBody>
          </p:sp>
        </p:grpSp>
        <p:grpSp>
          <p:nvGrpSpPr>
            <p:cNvPr id="21" name="Group 20"/>
            <p:cNvGrpSpPr/>
            <p:nvPr/>
          </p:nvGrpSpPr>
          <p:grpSpPr>
            <a:xfrm>
              <a:off x="6324600" y="5753444"/>
              <a:ext cx="1691171" cy="246221"/>
              <a:chOff x="5943600" y="4076356"/>
              <a:chExt cx="1691171" cy="246221"/>
            </a:xfrm>
          </p:grpSpPr>
          <p:cxnSp>
            <p:nvCxnSpPr>
              <p:cNvPr id="22" name="Straight Connector 21"/>
              <p:cNvCxnSpPr/>
              <p:nvPr/>
            </p:nvCxnSpPr>
            <p:spPr>
              <a:xfrm>
                <a:off x="5943600" y="4199467"/>
                <a:ext cx="304800"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228617" y="4076356"/>
                <a:ext cx="1406154" cy="246221"/>
              </a:xfrm>
              <a:prstGeom prst="rect">
                <a:avLst/>
              </a:prstGeom>
              <a:noFill/>
            </p:spPr>
            <p:txBody>
              <a:bodyPr wrap="none" rtlCol="0">
                <a:spAutoFit/>
              </a:bodyPr>
              <a:lstStyle/>
              <a:p>
                <a:r>
                  <a:rPr lang="en-US" sz="1000" b="1" dirty="0" smtClean="0"/>
                  <a:t>Logistic Regression</a:t>
                </a:r>
                <a:endParaRPr lang="en-US" sz="1000" b="1" dirty="0"/>
              </a:p>
            </p:txBody>
          </p:sp>
        </p:grpSp>
      </p:grpSp>
      <p:sp>
        <p:nvSpPr>
          <p:cNvPr id="24" name="Rounded Rectangular Callout 23"/>
          <p:cNvSpPr/>
          <p:nvPr/>
        </p:nvSpPr>
        <p:spPr bwMode="auto">
          <a:xfrm>
            <a:off x="228600" y="1143000"/>
            <a:ext cx="1950485" cy="2133600"/>
          </a:xfrm>
          <a:prstGeom prst="wedgeRoundRectCallout">
            <a:avLst>
              <a:gd name="adj1" fmla="val 119673"/>
              <a:gd name="adj2" fmla="val 69909"/>
              <a:gd name="adj3" fmla="val 16667"/>
            </a:avLst>
          </a:prstGeom>
          <a:solidFill>
            <a:schemeClr val="bg1">
              <a:lumMod val="95000"/>
            </a:schemeClr>
          </a:solidFill>
          <a:ln w="9525" cap="flat" cmpd="sng" algn="ctr">
            <a:solidFill>
              <a:schemeClr val="tx1">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lgn="l">
              <a:spcBef>
                <a:spcPts val="0"/>
              </a:spcBef>
              <a:spcAft>
                <a:spcPts val="600"/>
              </a:spcAft>
            </a:pPr>
            <a:r>
              <a:rPr lang="en-US" sz="1000" b="1" dirty="0" smtClean="0"/>
              <a:t>As observed, the best 5 models (in terms of the AUC values) follow a similar trend and have a similar shape.</a:t>
            </a:r>
          </a:p>
          <a:p>
            <a:pPr marL="0" lvl="2" algn="l">
              <a:spcBef>
                <a:spcPts val="0"/>
              </a:spcBef>
              <a:spcAft>
                <a:spcPts val="600"/>
              </a:spcAft>
            </a:pPr>
            <a:endParaRPr lang="en-US" sz="1000" b="1" dirty="0" smtClean="0"/>
          </a:p>
          <a:p>
            <a:pPr marL="0" lvl="2" algn="l">
              <a:spcBef>
                <a:spcPts val="0"/>
              </a:spcBef>
              <a:spcAft>
                <a:spcPts val="600"/>
              </a:spcAft>
            </a:pPr>
            <a:r>
              <a:rPr lang="en-US" sz="1000" b="1" dirty="0" smtClean="0"/>
              <a:t>Hence, no possible leverage can be derived from ensemble model.`</a:t>
            </a:r>
          </a:p>
        </p:txBody>
      </p:sp>
    </p:spTree>
    <p:extLst>
      <p:ext uri="{BB962C8B-B14F-4D97-AF65-F5344CB8AC3E}">
        <p14:creationId xmlns:p14="http://schemas.microsoft.com/office/powerpoint/2010/main" val="491509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Ensemble Method</a:t>
            </a:r>
            <a:endParaRPr lang="en-US" sz="2000" b="1"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a:solidFill>
                  <a:srgbClr val="4F868E"/>
                </a:solidFill>
                <a:latin typeface="Arial"/>
              </a:rPr>
              <a:t>Ensemble </a:t>
            </a:r>
            <a:r>
              <a:rPr lang="en-US" sz="1000" b="1" i="1" dirty="0" smtClean="0">
                <a:solidFill>
                  <a:srgbClr val="4F868E"/>
                </a:solidFill>
                <a:latin typeface="Arial"/>
              </a:rPr>
              <a:t>Method | Results</a:t>
            </a:r>
            <a:endParaRPr lang="en-US" sz="1000" b="1" i="1" dirty="0">
              <a:solidFill>
                <a:srgbClr val="4F868E"/>
              </a:solidFill>
              <a:latin typeface="Arial"/>
            </a:endParaRPr>
          </a:p>
        </p:txBody>
      </p:sp>
      <p:sp>
        <p:nvSpPr>
          <p:cNvPr id="14" name="Rectangle 13"/>
          <p:cNvSpPr/>
          <p:nvPr/>
        </p:nvSpPr>
        <p:spPr bwMode="auto">
          <a:xfrm>
            <a:off x="380999" y="872068"/>
            <a:ext cx="8382001" cy="1109132"/>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lgn="l">
              <a:spcBef>
                <a:spcPts val="0"/>
              </a:spcBef>
              <a:spcAft>
                <a:spcPts val="600"/>
              </a:spcAft>
            </a:pPr>
            <a:endParaRPr lang="en-US" sz="1200" dirty="0" smtClean="0"/>
          </a:p>
          <a:p>
            <a:pPr marL="0" lvl="2" algn="l">
              <a:spcBef>
                <a:spcPts val="0"/>
              </a:spcBef>
              <a:spcAft>
                <a:spcPts val="600"/>
              </a:spcAft>
            </a:pPr>
            <a:r>
              <a:rPr lang="en-US" sz="1200" dirty="0" smtClean="0"/>
              <a:t>As discussed above, ensemble method do not provide any additional advantage over the individual models</a:t>
            </a:r>
            <a:endParaRPr lang="en-US" sz="1200" dirty="0"/>
          </a:p>
          <a:p>
            <a:pPr marL="0" lvl="2" algn="l">
              <a:spcBef>
                <a:spcPts val="0"/>
              </a:spcBef>
              <a:spcAft>
                <a:spcPts val="600"/>
              </a:spcAft>
            </a:pPr>
            <a:r>
              <a:rPr lang="en-US" sz="1200" dirty="0" smtClean="0"/>
              <a:t>In fact, ensemble method degrades the AUC of the best model (Gradient Boosting Machine)</a:t>
            </a:r>
          </a:p>
        </p:txBody>
      </p:sp>
      <p:graphicFrame>
        <p:nvGraphicFramePr>
          <p:cNvPr id="5" name="Table 4"/>
          <p:cNvGraphicFramePr>
            <a:graphicFrameLocks noGrp="1"/>
          </p:cNvGraphicFramePr>
          <p:nvPr>
            <p:extLst>
              <p:ext uri="{D42A27DB-BD31-4B8C-83A1-F6EECF244321}">
                <p14:modId xmlns:p14="http://schemas.microsoft.com/office/powerpoint/2010/main" val="4293636941"/>
              </p:ext>
            </p:extLst>
          </p:nvPr>
        </p:nvGraphicFramePr>
        <p:xfrm>
          <a:off x="380999" y="2362200"/>
          <a:ext cx="8381997" cy="2621280"/>
        </p:xfrm>
        <a:graphic>
          <a:graphicData uri="http://schemas.openxmlformats.org/drawingml/2006/table">
            <a:tbl>
              <a:tblPr firstRow="1" bandRow="1">
                <a:tableStyleId>{5C22544A-7EE6-4342-B048-85BDC9FD1C3A}</a:tableStyleId>
              </a:tblPr>
              <a:tblGrid>
                <a:gridCol w="881743">
                  <a:extLst>
                    <a:ext uri="{9D8B030D-6E8A-4147-A177-3AD203B41FA5}">
                      <a16:colId xmlns:a16="http://schemas.microsoft.com/office/drawing/2014/main" val="20000"/>
                    </a:ext>
                  </a:extLst>
                </a:gridCol>
                <a:gridCol w="881743">
                  <a:extLst>
                    <a:ext uri="{9D8B030D-6E8A-4147-A177-3AD203B41FA5}">
                      <a16:colId xmlns:a16="http://schemas.microsoft.com/office/drawing/2014/main" val="20001"/>
                    </a:ext>
                  </a:extLst>
                </a:gridCol>
                <a:gridCol w="881743">
                  <a:extLst>
                    <a:ext uri="{9D8B030D-6E8A-4147-A177-3AD203B41FA5}">
                      <a16:colId xmlns:a16="http://schemas.microsoft.com/office/drawing/2014/main" val="20002"/>
                    </a:ext>
                  </a:extLst>
                </a:gridCol>
                <a:gridCol w="881743">
                  <a:extLst>
                    <a:ext uri="{9D8B030D-6E8A-4147-A177-3AD203B41FA5}">
                      <a16:colId xmlns:a16="http://schemas.microsoft.com/office/drawing/2014/main" val="20003"/>
                    </a:ext>
                  </a:extLst>
                </a:gridCol>
                <a:gridCol w="881743">
                  <a:extLst>
                    <a:ext uri="{9D8B030D-6E8A-4147-A177-3AD203B41FA5}">
                      <a16:colId xmlns:a16="http://schemas.microsoft.com/office/drawing/2014/main" val="20004"/>
                    </a:ext>
                  </a:extLst>
                </a:gridCol>
                <a:gridCol w="881743">
                  <a:extLst>
                    <a:ext uri="{9D8B030D-6E8A-4147-A177-3AD203B41FA5}">
                      <a16:colId xmlns:a16="http://schemas.microsoft.com/office/drawing/2014/main" val="20005"/>
                    </a:ext>
                  </a:extLst>
                </a:gridCol>
                <a:gridCol w="881743">
                  <a:extLst>
                    <a:ext uri="{9D8B030D-6E8A-4147-A177-3AD203B41FA5}">
                      <a16:colId xmlns:a16="http://schemas.microsoft.com/office/drawing/2014/main" val="20006"/>
                    </a:ext>
                  </a:extLst>
                </a:gridCol>
                <a:gridCol w="1104898">
                  <a:extLst>
                    <a:ext uri="{9D8B030D-6E8A-4147-A177-3AD203B41FA5}">
                      <a16:colId xmlns:a16="http://schemas.microsoft.com/office/drawing/2014/main" val="20007"/>
                    </a:ext>
                  </a:extLst>
                </a:gridCol>
                <a:gridCol w="1104898">
                  <a:extLst>
                    <a:ext uri="{9D8B030D-6E8A-4147-A177-3AD203B41FA5}">
                      <a16:colId xmlns:a16="http://schemas.microsoft.com/office/drawing/2014/main" val="20008"/>
                    </a:ext>
                  </a:extLst>
                </a:gridCol>
              </a:tblGrid>
              <a:tr h="370840">
                <a:tc gridSpan="9">
                  <a:txBody>
                    <a:bodyPr/>
                    <a:lstStyle/>
                    <a:p>
                      <a:pPr algn="ctr"/>
                      <a:r>
                        <a:rPr lang="en-US" sz="1200" dirty="0" smtClean="0"/>
                        <a:t>Top 5 models</a:t>
                      </a:r>
                      <a:r>
                        <a:rPr lang="en-US" sz="1200" baseline="0" dirty="0" smtClean="0"/>
                        <a:t> from Ensemble Method (Based on Test AUC)</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sz="1000" b="1" dirty="0" smtClean="0">
                          <a:solidFill>
                            <a:schemeClr val="bg1"/>
                          </a:solidFill>
                        </a:rPr>
                        <a:t>Logistic</a:t>
                      </a:r>
                      <a:r>
                        <a:rPr lang="en-US" sz="1000" b="1" baseline="0" dirty="0" smtClean="0">
                          <a:solidFill>
                            <a:schemeClr val="bg1"/>
                          </a:solidFill>
                        </a:rPr>
                        <a:t> Regression</a:t>
                      </a:r>
                      <a:endParaRPr lang="en-US" sz="1000" b="1" dirty="0">
                        <a:solidFill>
                          <a:schemeClr val="bg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000" b="1" dirty="0" smtClean="0">
                          <a:solidFill>
                            <a:schemeClr val="bg1"/>
                          </a:solidFill>
                        </a:rPr>
                        <a:t>Decision</a:t>
                      </a:r>
                      <a:r>
                        <a:rPr lang="en-US" sz="1000" b="1" baseline="0" dirty="0" smtClean="0">
                          <a:solidFill>
                            <a:schemeClr val="bg1"/>
                          </a:solidFill>
                        </a:rPr>
                        <a:t> Tree</a:t>
                      </a:r>
                      <a:endParaRPr lang="en-US" sz="1000" b="1" dirty="0">
                        <a:solidFill>
                          <a:schemeClr val="bg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000" b="1" dirty="0" smtClean="0">
                          <a:solidFill>
                            <a:schemeClr val="bg1"/>
                          </a:solidFill>
                        </a:rPr>
                        <a:t>Random</a:t>
                      </a:r>
                      <a:r>
                        <a:rPr lang="en-US" sz="1000" b="1" baseline="0" dirty="0" smtClean="0">
                          <a:solidFill>
                            <a:schemeClr val="bg1"/>
                          </a:solidFill>
                        </a:rPr>
                        <a:t> Forest</a:t>
                      </a:r>
                      <a:endParaRPr lang="en-US" sz="1000" b="1" dirty="0">
                        <a:solidFill>
                          <a:schemeClr val="bg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000" b="1" dirty="0" smtClean="0">
                          <a:solidFill>
                            <a:schemeClr val="bg1"/>
                          </a:solidFill>
                        </a:rPr>
                        <a:t>GBM</a:t>
                      </a:r>
                      <a:endParaRPr lang="en-US" sz="1000" b="1" dirty="0">
                        <a:solidFill>
                          <a:schemeClr val="bg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000" b="1" dirty="0" smtClean="0">
                          <a:solidFill>
                            <a:schemeClr val="bg1"/>
                          </a:solidFill>
                        </a:rPr>
                        <a:t>SVM</a:t>
                      </a:r>
                      <a:endParaRPr lang="en-US" sz="1000" b="1" dirty="0">
                        <a:solidFill>
                          <a:schemeClr val="bg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000" b="1" dirty="0" smtClean="0">
                          <a:solidFill>
                            <a:schemeClr val="bg1"/>
                          </a:solidFill>
                        </a:rPr>
                        <a:t>LDA</a:t>
                      </a:r>
                      <a:endParaRPr lang="en-US" sz="1000" b="1" dirty="0">
                        <a:solidFill>
                          <a:schemeClr val="bg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000" b="1" dirty="0" smtClean="0">
                          <a:solidFill>
                            <a:schemeClr val="bg1"/>
                          </a:solidFill>
                        </a:rPr>
                        <a:t>Naïve Bayes</a:t>
                      </a:r>
                      <a:endParaRPr lang="en-US" sz="1000" b="1" dirty="0">
                        <a:solidFill>
                          <a:schemeClr val="bg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000" b="1" dirty="0" smtClean="0">
                          <a:solidFill>
                            <a:schemeClr val="bg1"/>
                          </a:solidFill>
                        </a:rPr>
                        <a:t>Test Error</a:t>
                      </a:r>
                      <a:endParaRPr lang="en-US" sz="10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000" b="1" dirty="0" smtClean="0">
                          <a:solidFill>
                            <a:schemeClr val="bg1"/>
                          </a:solidFill>
                        </a:rPr>
                        <a:t>AUC</a:t>
                      </a:r>
                      <a:r>
                        <a:rPr lang="en-US" sz="1000" b="1" baseline="0" dirty="0" smtClean="0">
                          <a:solidFill>
                            <a:schemeClr val="bg1"/>
                          </a:solidFill>
                        </a:rPr>
                        <a:t> (Test Set)</a:t>
                      </a:r>
                      <a:endParaRPr lang="en-US" sz="10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001"/>
                  </a:ext>
                </a:extLst>
              </a:tr>
              <a:tr h="370840">
                <a:tc>
                  <a:txBody>
                    <a:bodyPr/>
                    <a:lstStyle/>
                    <a:p>
                      <a:pPr algn="ctr"/>
                      <a:r>
                        <a:rPr lang="en-US" sz="1400" b="0" dirty="0" smtClean="0">
                          <a:solidFill>
                            <a:srgbClr val="C00000"/>
                          </a:solidFill>
                        </a:rPr>
                        <a:t>X</a:t>
                      </a:r>
                      <a:endParaRPr lang="en-US" sz="1400" b="0" dirty="0">
                        <a:solidFill>
                          <a:srgbClr val="C00000"/>
                        </a:solidFill>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dirty="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C00000"/>
                          </a:solidFill>
                        </a:rPr>
                        <a:t>X</a:t>
                      </a: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000" b="1" dirty="0" smtClean="0"/>
                        <a:t>30.3%</a:t>
                      </a:r>
                      <a:endParaRPr 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000" b="1" dirty="0" smtClean="0"/>
                        <a:t>0.763</a:t>
                      </a:r>
                      <a:endParaRPr 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2"/>
                  </a:ext>
                </a:extLst>
              </a:tr>
              <a:tr h="370840">
                <a:tc>
                  <a:txBody>
                    <a:bodyPr/>
                    <a:lstStyle/>
                    <a:p>
                      <a:pPr algn="ctr"/>
                      <a:r>
                        <a:rPr lang="en-US" sz="1400" b="0" smtClean="0">
                          <a:solidFill>
                            <a:srgbClr val="C00000"/>
                          </a:solidFill>
                        </a:rPr>
                        <a:t>X</a:t>
                      </a:r>
                      <a:endParaRPr lang="en-US" sz="1400" b="0" dirty="0">
                        <a:solidFill>
                          <a:srgbClr val="C00000"/>
                        </a:solidFill>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dirty="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dirty="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000" b="1" dirty="0" smtClean="0"/>
                        <a:t>30.8%</a:t>
                      </a:r>
                      <a:endParaRPr 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000" b="1" dirty="0" smtClean="0"/>
                        <a:t>0.761</a:t>
                      </a:r>
                      <a:endParaRPr 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370840">
                <a:tc>
                  <a:txBody>
                    <a:bodyPr/>
                    <a:lstStyle/>
                    <a:p>
                      <a:pPr algn="ctr"/>
                      <a:r>
                        <a:rPr lang="en-US" sz="1400" b="0" smtClean="0">
                          <a:solidFill>
                            <a:srgbClr val="C00000"/>
                          </a:solidFill>
                        </a:rPr>
                        <a:t>X</a:t>
                      </a:r>
                      <a:endParaRPr lang="en-US" sz="1400" b="0" dirty="0">
                        <a:solidFill>
                          <a:srgbClr val="C00000"/>
                        </a:solidFill>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dirty="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000" b="1" dirty="0" smtClean="0"/>
                        <a:t>29.1%</a:t>
                      </a:r>
                      <a:endParaRPr 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a:r>
                        <a:rPr lang="en-US" sz="1000" b="1" dirty="0" smtClean="0"/>
                        <a:t>0.761</a:t>
                      </a:r>
                      <a:endParaRPr 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4"/>
                  </a:ext>
                </a:extLst>
              </a:tr>
              <a:tr h="370840">
                <a:tc>
                  <a:txBody>
                    <a:bodyPr/>
                    <a:lstStyle/>
                    <a:p>
                      <a:pPr algn="ctr"/>
                      <a:r>
                        <a:rPr lang="en-US" sz="1400" b="0" smtClean="0">
                          <a:solidFill>
                            <a:srgbClr val="C00000"/>
                          </a:solidFill>
                        </a:rPr>
                        <a:t>X</a:t>
                      </a:r>
                      <a:endParaRPr lang="en-US" sz="1400" b="0" dirty="0">
                        <a:solidFill>
                          <a:srgbClr val="C00000"/>
                        </a:solidFill>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400" b="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solidFill>
                      <a:schemeClr val="bg1"/>
                    </a:solidFill>
                  </a:tcPr>
                </a:tc>
                <a:tc>
                  <a:txBody>
                    <a:bodyPr/>
                    <a:lstStyle/>
                    <a:p>
                      <a:pPr algn="ctr"/>
                      <a:r>
                        <a:rPr lang="en-US" sz="1000" b="1" dirty="0" smtClean="0"/>
                        <a:t>29.4%</a:t>
                      </a:r>
                      <a:endParaRPr 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000" b="1" dirty="0" smtClean="0"/>
                        <a:t>0.760</a:t>
                      </a:r>
                      <a:endParaRPr 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5"/>
                  </a:ext>
                </a:extLst>
              </a:tr>
              <a:tr h="370840">
                <a:tc>
                  <a:txBody>
                    <a:bodyPr/>
                    <a:lstStyle/>
                    <a:p>
                      <a:pPr algn="ctr"/>
                      <a:r>
                        <a:rPr lang="en-US" sz="1400" b="0" smtClean="0">
                          <a:solidFill>
                            <a:srgbClr val="C00000"/>
                          </a:solidFill>
                        </a:rPr>
                        <a:t>X</a:t>
                      </a:r>
                      <a:endParaRPr lang="en-US" sz="1400" b="0" dirty="0">
                        <a:solidFill>
                          <a:srgbClr val="C00000"/>
                        </a:solidFill>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smtClean="0">
                          <a:solidFill>
                            <a:srgbClr val="C00000"/>
                          </a:solidFill>
                        </a:rPr>
                        <a:t>X</a:t>
                      </a:r>
                      <a:endParaRPr lang="en-US" sz="1400" b="0" dirty="0">
                        <a:solidFill>
                          <a:srgbClr val="C00000"/>
                        </a:solidFill>
                      </a:endParaRP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B050"/>
                          </a:solidFill>
                          <a:sym typeface="Wingdings 2"/>
                        </a:rPr>
                        <a:t></a:t>
                      </a:r>
                      <a:endParaRPr lang="en-US" sz="1600" dirty="0" smtClean="0">
                        <a:solidFill>
                          <a:srgbClr val="00B050"/>
                        </a:solidFill>
                      </a:endParaRPr>
                    </a:p>
                  </a:txBody>
                  <a:tcPr anchor="ctr">
                    <a:lnL w="635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1" dirty="0" smtClean="0"/>
                        <a:t>29.3%</a:t>
                      </a:r>
                      <a:endParaRPr 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1" dirty="0" smtClean="0"/>
                        <a:t>0.759</a:t>
                      </a:r>
                      <a:endParaRPr 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6" name="Rounded Rectangle 5"/>
          <p:cNvSpPr/>
          <p:nvPr/>
        </p:nvSpPr>
        <p:spPr bwMode="auto">
          <a:xfrm>
            <a:off x="364065" y="3124200"/>
            <a:ext cx="8407401" cy="381000"/>
          </a:xfrm>
          <a:prstGeom prst="roundRect">
            <a:avLst/>
          </a:prstGeom>
          <a:noFill/>
          <a:ln>
            <a:headEnd type="none" w="med" len="med"/>
            <a:tailEnd type="none"/>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15" name="Rounded Rectangle 14"/>
          <p:cNvSpPr/>
          <p:nvPr/>
        </p:nvSpPr>
        <p:spPr bwMode="auto">
          <a:xfrm>
            <a:off x="364066" y="3869266"/>
            <a:ext cx="8407401" cy="381000"/>
          </a:xfrm>
          <a:prstGeom prst="roundRect">
            <a:avLst/>
          </a:prstGeom>
          <a:noFill/>
          <a:ln>
            <a:prstDash val="dash"/>
            <a:headEnd type="none" w="med" len="med"/>
            <a:tailEnd type="none"/>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16" name="Rounded Rectangular Callout 15"/>
          <p:cNvSpPr/>
          <p:nvPr/>
        </p:nvSpPr>
        <p:spPr bwMode="auto">
          <a:xfrm>
            <a:off x="4800600" y="5181600"/>
            <a:ext cx="4021667" cy="1066800"/>
          </a:xfrm>
          <a:prstGeom prst="wedgeRoundRectCallout">
            <a:avLst>
              <a:gd name="adj1" fmla="val 22611"/>
              <a:gd name="adj2" fmla="val -138424"/>
              <a:gd name="adj3" fmla="val 16667"/>
            </a:avLst>
          </a:prstGeom>
          <a:solidFill>
            <a:schemeClr val="bg1">
              <a:lumMod val="95000"/>
            </a:schemeClr>
          </a:solidFill>
          <a:ln w="9525" cap="flat" cmpd="sng" algn="ctr">
            <a:solidFill>
              <a:schemeClr val="tx1">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lgn="l">
              <a:spcBef>
                <a:spcPts val="0"/>
              </a:spcBef>
              <a:spcAft>
                <a:spcPts val="600"/>
              </a:spcAft>
            </a:pPr>
            <a:r>
              <a:rPr lang="en-US" sz="1000" b="1" dirty="0" smtClean="0"/>
              <a:t>However, in terms of test </a:t>
            </a:r>
            <a:r>
              <a:rPr lang="en-US" sz="1000" b="1" dirty="0"/>
              <a:t>e</a:t>
            </a:r>
            <a:r>
              <a:rPr lang="en-US" sz="1000" b="1" dirty="0" smtClean="0"/>
              <a:t>rror, an ensemble of GBM, SVM, and Naïve Bayes performs better than just GBM</a:t>
            </a:r>
          </a:p>
        </p:txBody>
      </p:sp>
    </p:spTree>
    <p:extLst>
      <p:ext uri="{BB962C8B-B14F-4D97-AF65-F5344CB8AC3E}">
        <p14:creationId xmlns:p14="http://schemas.microsoft.com/office/powerpoint/2010/main" val="7605789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7598"/>
            <a:ext cx="8229909" cy="338554"/>
          </a:xfrm>
        </p:spPr>
        <p:txBody>
          <a:bodyPr/>
          <a:lstStyle/>
          <a:p>
            <a:r>
              <a:rPr lang="en-US" sz="2200" dirty="0" smtClean="0"/>
              <a:t>Appendix</a:t>
            </a:r>
            <a:endParaRPr lang="en-US" sz="2200" dirty="0"/>
          </a:p>
        </p:txBody>
      </p:sp>
    </p:spTree>
    <p:extLst>
      <p:ext uri="{BB962C8B-B14F-4D97-AF65-F5344CB8AC3E}">
        <p14:creationId xmlns:p14="http://schemas.microsoft.com/office/powerpoint/2010/main" val="28174477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Determination of Significant Variables</a:t>
            </a:r>
            <a:endParaRPr lang="en-US" sz="2000" b="1" dirty="0"/>
          </a:p>
        </p:txBody>
      </p:sp>
      <p:sp>
        <p:nvSpPr>
          <p:cNvPr id="3" name="Rectangle 2"/>
          <p:cNvSpPr/>
          <p:nvPr/>
        </p:nvSpPr>
        <p:spPr>
          <a:xfrm>
            <a:off x="381000" y="838200"/>
            <a:ext cx="8077200" cy="523220"/>
          </a:xfrm>
          <a:prstGeom prst="rect">
            <a:avLst/>
          </a:prstGeom>
        </p:spPr>
        <p:txBody>
          <a:bodyPr wrap="square">
            <a:spAutoFit/>
          </a:bodyPr>
          <a:lstStyle/>
          <a:p>
            <a:r>
              <a:rPr lang="en-US" dirty="0" smtClean="0"/>
              <a:t>Top 16 variables were selected based on their relative strength of prediction, as determined from machine learning methods like Random Forests and Gradient Boosting Machines</a:t>
            </a:r>
            <a:endParaRPr lang="en-US"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Significant Variables</a:t>
            </a:r>
            <a:endParaRPr lang="en-US" sz="1000" b="1" i="1" dirty="0">
              <a:solidFill>
                <a:srgbClr val="4F868E"/>
              </a:solidFill>
              <a:latin typeface="Arial"/>
            </a:endParaRPr>
          </a:p>
        </p:txBody>
      </p:sp>
      <p:graphicFrame>
        <p:nvGraphicFramePr>
          <p:cNvPr id="40" name="Table 39"/>
          <p:cNvGraphicFramePr>
            <a:graphicFrameLocks noGrp="1"/>
          </p:cNvGraphicFramePr>
          <p:nvPr>
            <p:extLst>
              <p:ext uri="{D42A27DB-BD31-4B8C-83A1-F6EECF244321}">
                <p14:modId xmlns:p14="http://schemas.microsoft.com/office/powerpoint/2010/main" val="1610510174"/>
              </p:ext>
            </p:extLst>
          </p:nvPr>
        </p:nvGraphicFramePr>
        <p:xfrm>
          <a:off x="990600" y="1560844"/>
          <a:ext cx="7924800" cy="45872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177605">
                <a:tc>
                  <a:txBody>
                    <a:bodyPr/>
                    <a:lstStyle/>
                    <a:p>
                      <a:pPr algn="ctr"/>
                      <a:r>
                        <a:rPr lang="en-US" sz="1100" dirty="0" smtClean="0"/>
                        <a:t>Variable</a:t>
                      </a:r>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tc>
                  <a:txBody>
                    <a:bodyPr/>
                    <a:lstStyle/>
                    <a:p>
                      <a:pPr algn="ctr"/>
                      <a:r>
                        <a:rPr lang="en-US" sz="1100" dirty="0" smtClean="0"/>
                        <a:t>Description</a:t>
                      </a:r>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0"/>
                  </a:ext>
                </a:extLst>
              </a:tr>
              <a:tr h="167158">
                <a:tc>
                  <a:txBody>
                    <a:bodyPr/>
                    <a:lstStyle/>
                    <a:p>
                      <a:pPr algn="l"/>
                      <a:r>
                        <a:rPr lang="en-US" sz="1100" b="1" dirty="0" smtClean="0"/>
                        <a:t>Age</a:t>
                      </a:r>
                      <a:endParaRPr lang="en-US" sz="11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r>
                        <a:rPr lang="en-US" sz="1100" dirty="0" smtClean="0"/>
                        <a:t>Age (derived from ‘YOB’ variable)</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67158">
                <a:tc>
                  <a:txBody>
                    <a:bodyPr/>
                    <a:lstStyle/>
                    <a:p>
                      <a:pPr algn="l"/>
                      <a:r>
                        <a:rPr lang="en-US" sz="1100" b="1" dirty="0" err="1" smtClean="0"/>
                        <a:t>EducationLevel</a:t>
                      </a:r>
                      <a:endParaRPr lang="en-US" sz="11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Education Level</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167158">
                <a:tc>
                  <a:txBody>
                    <a:bodyPr/>
                    <a:lstStyle/>
                    <a:p>
                      <a:pPr algn="l"/>
                      <a:r>
                        <a:rPr lang="en-US" sz="1100" b="1" dirty="0" smtClean="0"/>
                        <a:t>Income</a:t>
                      </a:r>
                      <a:endParaRPr lang="en-US" sz="11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Income</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167158">
                <a:tc>
                  <a:txBody>
                    <a:bodyPr/>
                    <a:lstStyle/>
                    <a:p>
                      <a:pPr algn="l"/>
                      <a:r>
                        <a:rPr lang="en-US" sz="1100" b="1" dirty="0" smtClean="0"/>
                        <a:t>Party</a:t>
                      </a:r>
                      <a:endParaRPr lang="en-US" sz="11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Party</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4"/>
                  </a:ext>
                </a:extLst>
              </a:tr>
              <a:tr h="167158">
                <a:tc>
                  <a:txBody>
                    <a:bodyPr/>
                    <a:lstStyle/>
                    <a:p>
                      <a:pPr algn="l"/>
                      <a:r>
                        <a:rPr lang="en-US" sz="1100" b="1" dirty="0" err="1" smtClean="0"/>
                        <a:t>HouseholdStatus</a:t>
                      </a:r>
                      <a:endParaRPr lang="en-US" sz="11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100" dirty="0" smtClean="0"/>
                        <a:t>House Hold Status</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1276">
                <a:tc>
                  <a:txBody>
                    <a:bodyPr/>
                    <a:lstStyle/>
                    <a:p>
                      <a:pPr marL="0" algn="l" defTabSz="914400" rtl="0" eaLnBrk="1" latinLnBrk="0" hangingPunct="1"/>
                      <a:r>
                        <a:rPr lang="en-US" sz="1100" b="1" kern="1200" dirty="0" smtClean="0">
                          <a:solidFill>
                            <a:schemeClr val="dk1"/>
                          </a:solidFill>
                          <a:latin typeface="+mn-lt"/>
                          <a:ea typeface="+mn-ea"/>
                          <a:cs typeface="+mn-cs"/>
                        </a:rPr>
                        <a:t>Q118237</a:t>
                      </a:r>
                      <a:endParaRPr lang="en-US" sz="1100" b="1" kern="1200" dirty="0">
                        <a:solidFill>
                          <a:schemeClr val="dk1"/>
                        </a:solidFill>
                        <a:latin typeface="+mn-lt"/>
                        <a:ea typeface="+mn-ea"/>
                        <a:cs typeface="+mn-cs"/>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r>
                        <a:rPr lang="en-US" sz="1100" dirty="0" smtClean="0"/>
                        <a:t>Do you feel like you are "in over-your-head" in any aspect of your life right now</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6"/>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Q101162</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Are you generally more of an optimist or a pessimist</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7"/>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Q107869</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Do you feel like you're "normal"</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8"/>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Q119334</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Did you accomplish anything exciting or inspiring in 2013</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9"/>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Q102906</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Are you currently carrying a grudge against anyone in your personal life</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0"/>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Q102289</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Does your life feel adventurous</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1"/>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Q121011</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Changing or losing a job, getting married or divorced, the death of a close relative, moving, a major health issue, bankruptcy...all are life events that can create high stress for people. Have you experienced any of these in 2013</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2"/>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Q120014</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Are you more successful than most of your high-school friends</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3"/>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Q98869</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Does life have a purpose</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4"/>
                  </a:ext>
                </a:extLst>
              </a:tr>
              <a:tr h="240289">
                <a:tc>
                  <a:txBody>
                    <a:bodyPr/>
                    <a:lstStyle/>
                    <a:p>
                      <a:pPr marL="0" algn="l" defTabSz="914400" rtl="0" eaLnBrk="1" latinLnBrk="0" hangingPunct="1"/>
                      <a:r>
                        <a:rPr lang="en-US" sz="1100" b="1" kern="1200" dirty="0">
                          <a:solidFill>
                            <a:schemeClr val="dk1"/>
                          </a:solidFill>
                          <a:latin typeface="+mn-lt"/>
                          <a:ea typeface="+mn-ea"/>
                          <a:cs typeface="+mn-cs"/>
                        </a:rPr>
                        <a:t>Q108855</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r>
                        <a:rPr lang="en-US" sz="1100" dirty="0" smtClean="0"/>
                        <a:t>Do you enjoy getting together with your extended family</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5"/>
                  </a:ext>
                </a:extLst>
              </a:tr>
              <a:tr h="240289">
                <a:tc>
                  <a:txBody>
                    <a:bodyPr/>
                    <a:lstStyle/>
                    <a:p>
                      <a:pPr algn="l"/>
                      <a:r>
                        <a:rPr lang="en-US" sz="1100" b="1" dirty="0">
                          <a:effectLst/>
                        </a:rPr>
                        <a:t>Q115610</a:t>
                      </a: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100" dirty="0" smtClean="0"/>
                        <a:t>Does the "power of positive thinking" actually work</a:t>
                      </a:r>
                      <a:endParaRPr lang="en-US" sz="1100" dirty="0">
                        <a:effectLst/>
                      </a:endParaRPr>
                    </a:p>
                  </a:txBody>
                  <a:tcPr marR="47625"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bl>
          </a:graphicData>
        </a:graphic>
      </p:graphicFrame>
      <p:sp>
        <p:nvSpPr>
          <p:cNvPr id="22" name="Rectangle 21"/>
          <p:cNvSpPr/>
          <p:nvPr/>
        </p:nvSpPr>
        <p:spPr bwMode="auto">
          <a:xfrm rot="16200000">
            <a:off x="129118" y="2266950"/>
            <a:ext cx="1295400" cy="419099"/>
          </a:xfrm>
          <a:prstGeom prst="rect">
            <a:avLst/>
          </a:prstGeom>
          <a:solidFill>
            <a:schemeClr val="accent2"/>
          </a:solidFill>
          <a:ln w="12700" cap="flat" cmpd="sng" algn="ctr">
            <a:solidFill>
              <a:schemeClr val="accent2">
                <a:lumMod val="50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spcBef>
                <a:spcPts val="0"/>
              </a:spcBef>
              <a:spcAft>
                <a:spcPts val="600"/>
              </a:spcAft>
            </a:pPr>
            <a:r>
              <a:rPr lang="en-US" sz="1000" b="1" dirty="0" smtClean="0"/>
              <a:t>Personal Attributes</a:t>
            </a:r>
            <a:endParaRPr lang="en-US" sz="1000" b="1" dirty="0"/>
          </a:p>
        </p:txBody>
      </p:sp>
      <p:sp>
        <p:nvSpPr>
          <p:cNvPr id="23" name="Rectangle 22"/>
          <p:cNvSpPr/>
          <p:nvPr/>
        </p:nvSpPr>
        <p:spPr bwMode="auto">
          <a:xfrm rot="16200000">
            <a:off x="-742949" y="4430184"/>
            <a:ext cx="3031068" cy="419099"/>
          </a:xfrm>
          <a:prstGeom prst="rect">
            <a:avLst/>
          </a:prstGeom>
          <a:solidFill>
            <a:schemeClr val="accent3">
              <a:lumMod val="40000"/>
              <a:lumOff val="60000"/>
            </a:schemeClr>
          </a:solidFill>
          <a:ln w="12700" cap="flat" cmpd="sng" algn="ctr">
            <a:solidFill>
              <a:schemeClr val="accent3">
                <a:lumMod val="75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spcBef>
                <a:spcPts val="0"/>
              </a:spcBef>
              <a:spcAft>
                <a:spcPts val="600"/>
              </a:spcAft>
            </a:pPr>
            <a:r>
              <a:rPr lang="en-US" sz="1000" b="1" dirty="0" smtClean="0"/>
              <a:t>Question Based</a:t>
            </a:r>
            <a:endParaRPr lang="en-US" sz="1000" b="1" dirty="0"/>
          </a:p>
        </p:txBody>
      </p:sp>
    </p:spTree>
    <p:extLst>
      <p:ext uri="{BB962C8B-B14F-4D97-AF65-F5344CB8AC3E}">
        <p14:creationId xmlns:p14="http://schemas.microsoft.com/office/powerpoint/2010/main" val="3323261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Show of Hands – </a:t>
            </a:r>
            <a:r>
              <a:rPr lang="en-US" sz="2000" b="1" dirty="0" err="1" smtClean="0"/>
              <a:t>Kaggle</a:t>
            </a:r>
            <a:r>
              <a:rPr lang="en-US" sz="2000" b="1" dirty="0" smtClean="0"/>
              <a:t> Competition</a:t>
            </a:r>
            <a:endParaRPr lang="en-US" sz="2000" b="1" dirty="0"/>
          </a:p>
        </p:txBody>
      </p:sp>
      <p:sp>
        <p:nvSpPr>
          <p:cNvPr id="3" name="Rectangle 2"/>
          <p:cNvSpPr/>
          <p:nvPr/>
        </p:nvSpPr>
        <p:spPr>
          <a:xfrm>
            <a:off x="381000" y="838200"/>
            <a:ext cx="8077200" cy="307777"/>
          </a:xfrm>
          <a:prstGeom prst="rect">
            <a:avLst/>
          </a:prstGeom>
        </p:spPr>
        <p:txBody>
          <a:bodyPr wrap="square">
            <a:spAutoFit/>
          </a:bodyPr>
          <a:lstStyle/>
          <a:p>
            <a:r>
              <a:rPr lang="en-US" b="1" i="1" dirty="0" err="1" smtClean="0"/>
              <a:t>Kaggle</a:t>
            </a:r>
            <a:r>
              <a:rPr lang="en-US" b="1" i="1" dirty="0" smtClean="0"/>
              <a:t> Competition Performance</a:t>
            </a:r>
            <a:endParaRPr lang="en-US" b="1" i="1"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Competition Performance</a:t>
            </a:r>
            <a:endParaRPr lang="en-US" sz="1000" b="1" i="1" dirty="0">
              <a:solidFill>
                <a:srgbClr val="4F868E"/>
              </a:solidFill>
              <a:latin typeface="Arial"/>
            </a:endParaRPr>
          </a:p>
        </p:txBody>
      </p:sp>
      <p:sp>
        <p:nvSpPr>
          <p:cNvPr id="6" name="Rectangle 5"/>
          <p:cNvSpPr/>
          <p:nvPr/>
        </p:nvSpPr>
        <p:spPr bwMode="auto">
          <a:xfrm>
            <a:off x="381000" y="1295400"/>
            <a:ext cx="8458200" cy="11430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0"/>
              </a:spcBef>
              <a:spcAft>
                <a:spcPts val="600"/>
              </a:spcAft>
            </a:pPr>
            <a:endParaRPr lang="en-US" sz="1200" dirty="0" smtClean="0"/>
          </a:p>
          <a:p>
            <a:pPr>
              <a:spcBef>
                <a:spcPts val="0"/>
              </a:spcBef>
              <a:spcAft>
                <a:spcPts val="600"/>
              </a:spcAft>
            </a:pPr>
            <a:r>
              <a:rPr lang="en-US" sz="1200" dirty="0" smtClean="0"/>
              <a:t>Time of Competition: April – May 2014</a:t>
            </a:r>
          </a:p>
          <a:p>
            <a:pPr>
              <a:spcBef>
                <a:spcPts val="0"/>
              </a:spcBef>
              <a:spcAft>
                <a:spcPts val="600"/>
              </a:spcAft>
            </a:pPr>
            <a:r>
              <a:rPr lang="en-US" sz="1200" dirty="0" smtClean="0"/>
              <a:t>Duration of Competition: 21 Days</a:t>
            </a:r>
          </a:p>
          <a:p>
            <a:pPr>
              <a:spcBef>
                <a:spcPts val="0"/>
              </a:spcBef>
              <a:spcAft>
                <a:spcPts val="600"/>
              </a:spcAft>
            </a:pPr>
            <a:endParaRPr lang="en-US" sz="1200" dirty="0" err="1"/>
          </a:p>
        </p:txBody>
      </p:sp>
      <p:pic>
        <p:nvPicPr>
          <p:cNvPr id="28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653" t="47778" r="25277" b="40123"/>
          <a:stretch/>
        </p:blipFill>
        <p:spPr bwMode="auto">
          <a:xfrm>
            <a:off x="609600" y="2514600"/>
            <a:ext cx="8001000" cy="108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917" t="43827" r="22917" b="41358"/>
          <a:stretch/>
        </p:blipFill>
        <p:spPr bwMode="auto">
          <a:xfrm>
            <a:off x="635000" y="5029200"/>
            <a:ext cx="7975600" cy="1227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4514" t="38148" r="25695" b="48396"/>
          <a:stretch/>
        </p:blipFill>
        <p:spPr bwMode="auto">
          <a:xfrm>
            <a:off x="880535" y="3581400"/>
            <a:ext cx="7315200" cy="121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907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Data Description</a:t>
            </a:r>
            <a:endParaRPr lang="en-US" sz="2000" b="1"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Data Description</a:t>
            </a:r>
            <a:endParaRPr lang="en-US" sz="1000" b="1" i="1" dirty="0">
              <a:solidFill>
                <a:srgbClr val="4F868E"/>
              </a:solidFill>
              <a:latin typeface="Arial"/>
            </a:endParaRPr>
          </a:p>
        </p:txBody>
      </p:sp>
      <p:sp>
        <p:nvSpPr>
          <p:cNvPr id="6" name="Rectangle 5"/>
          <p:cNvSpPr/>
          <p:nvPr/>
        </p:nvSpPr>
        <p:spPr bwMode="auto">
          <a:xfrm>
            <a:off x="381000" y="838200"/>
            <a:ext cx="8458200" cy="54864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i="1" dirty="0"/>
              <a:t>File descriptions</a:t>
            </a:r>
          </a:p>
          <a:p>
            <a:pPr marL="171450" indent="-171450">
              <a:buFont typeface="Arial" pitchFamily="34" charset="0"/>
              <a:buChar char="•"/>
            </a:pPr>
            <a:r>
              <a:rPr lang="en-US" sz="1000" b="1" dirty="0" smtClean="0"/>
              <a:t>train.csv</a:t>
            </a:r>
            <a:r>
              <a:rPr lang="en-US" sz="1000" dirty="0"/>
              <a:t> - the training set of data that you should use to build your </a:t>
            </a:r>
            <a:r>
              <a:rPr lang="en-US" sz="1000" dirty="0" smtClean="0"/>
              <a:t>models </a:t>
            </a:r>
            <a:r>
              <a:rPr lang="en-US" sz="1000" b="1" i="1" dirty="0" smtClean="0"/>
              <a:t>(4,619 X 111)</a:t>
            </a:r>
            <a:endParaRPr lang="en-US" sz="1000" b="1" i="1" dirty="0"/>
          </a:p>
          <a:p>
            <a:pPr marL="171450" indent="-171450">
              <a:buFont typeface="Arial" pitchFamily="34" charset="0"/>
              <a:buChar char="•"/>
            </a:pPr>
            <a:r>
              <a:rPr lang="en-US" sz="1000" b="1" dirty="0"/>
              <a:t>test.csv</a:t>
            </a:r>
            <a:r>
              <a:rPr lang="en-US" sz="1000" dirty="0"/>
              <a:t> - the test set that you will be evaluated on. It contains all of the independent variables, but not the dependent </a:t>
            </a:r>
            <a:r>
              <a:rPr lang="en-US" sz="1000" dirty="0" smtClean="0"/>
              <a:t>variable</a:t>
            </a:r>
            <a:r>
              <a:rPr lang="en-US" sz="1000" dirty="0"/>
              <a:t> </a:t>
            </a:r>
            <a:r>
              <a:rPr lang="en-US" sz="1000" b="1" i="1" dirty="0" smtClean="0"/>
              <a:t>(1,980 X 111)</a:t>
            </a:r>
            <a:endParaRPr lang="en-US" sz="1000" b="1" i="1" dirty="0"/>
          </a:p>
          <a:p>
            <a:pPr marL="171450" indent="-171450">
              <a:buFont typeface="Arial" pitchFamily="34" charset="0"/>
              <a:buChar char="•"/>
            </a:pPr>
            <a:r>
              <a:rPr lang="en-US" sz="1000" b="1" dirty="0"/>
              <a:t>sampleSubmission.csv</a:t>
            </a:r>
            <a:r>
              <a:rPr lang="en-US" sz="1000" dirty="0"/>
              <a:t> - a sample submission file in the correct </a:t>
            </a:r>
            <a:r>
              <a:rPr lang="en-US" sz="1000" dirty="0" smtClean="0"/>
              <a:t>format </a:t>
            </a:r>
            <a:endParaRPr lang="en-US" sz="1000" dirty="0"/>
          </a:p>
          <a:p>
            <a:pPr marL="171450" indent="-171450">
              <a:buFont typeface="Arial" pitchFamily="34" charset="0"/>
              <a:buChar char="•"/>
            </a:pPr>
            <a:r>
              <a:rPr lang="en-US" sz="1000" b="1" dirty="0"/>
              <a:t>Questions.pdf</a:t>
            </a:r>
            <a:r>
              <a:rPr lang="en-US" sz="1000" dirty="0"/>
              <a:t> - the question test corresponding to each of the question codes, as well as the possible </a:t>
            </a:r>
            <a:r>
              <a:rPr lang="en-US" sz="1000" dirty="0" smtClean="0"/>
              <a:t>answers</a:t>
            </a:r>
            <a:endParaRPr lang="en-US" sz="1000" dirty="0"/>
          </a:p>
          <a:p>
            <a:endParaRPr lang="en-US" sz="1200" dirty="0" smtClean="0"/>
          </a:p>
          <a:p>
            <a:r>
              <a:rPr lang="en-US" sz="1200" b="1" i="1" dirty="0"/>
              <a:t>Data </a:t>
            </a:r>
            <a:r>
              <a:rPr lang="en-US" sz="1200" b="1" i="1" dirty="0" smtClean="0"/>
              <a:t>fields</a:t>
            </a:r>
          </a:p>
          <a:p>
            <a:pPr>
              <a:spcBef>
                <a:spcPts val="0"/>
              </a:spcBef>
            </a:pPr>
            <a:endParaRPr lang="en-US" sz="1200" b="1" i="1" dirty="0"/>
          </a:p>
          <a:p>
            <a:pPr marL="171450" indent="-171450">
              <a:spcBef>
                <a:spcPts val="0"/>
              </a:spcBef>
              <a:buFont typeface="Arial" pitchFamily="34" charset="0"/>
              <a:buChar char="•"/>
            </a:pPr>
            <a:r>
              <a:rPr lang="en-US" sz="1000" b="1" dirty="0"/>
              <a:t>UserID</a:t>
            </a:r>
            <a:r>
              <a:rPr lang="en-US" sz="1000" dirty="0"/>
              <a:t> - an anonymous id unique to a given </a:t>
            </a:r>
            <a:r>
              <a:rPr lang="en-US" sz="1000" dirty="0" smtClean="0"/>
              <a:t>user</a:t>
            </a:r>
          </a:p>
          <a:p>
            <a:pPr marL="171450" indent="-171450">
              <a:spcBef>
                <a:spcPts val="0"/>
              </a:spcBef>
              <a:buFont typeface="Arial" pitchFamily="34" charset="0"/>
              <a:buChar char="•"/>
            </a:pPr>
            <a:endParaRPr lang="en-US" sz="1000" dirty="0"/>
          </a:p>
          <a:p>
            <a:pPr marL="171450" indent="-171450">
              <a:spcBef>
                <a:spcPts val="0"/>
              </a:spcBef>
              <a:buFont typeface="Arial" pitchFamily="34" charset="0"/>
              <a:buChar char="•"/>
            </a:pPr>
            <a:r>
              <a:rPr lang="en-US" sz="1000" b="1" dirty="0"/>
              <a:t>YOB</a:t>
            </a:r>
            <a:r>
              <a:rPr lang="en-US" sz="1000" dirty="0"/>
              <a:t> - the year of birth of the user</a:t>
            </a:r>
          </a:p>
          <a:p>
            <a:pPr marL="171450" indent="-171450">
              <a:spcBef>
                <a:spcPts val="0"/>
              </a:spcBef>
              <a:buFont typeface="Arial" pitchFamily="34" charset="0"/>
              <a:buChar char="•"/>
            </a:pPr>
            <a:endParaRPr lang="en-US" sz="1000" b="1" dirty="0" smtClean="0"/>
          </a:p>
          <a:p>
            <a:pPr marL="171450" indent="-171450">
              <a:spcBef>
                <a:spcPts val="0"/>
              </a:spcBef>
              <a:buFont typeface="Arial" pitchFamily="34" charset="0"/>
              <a:buChar char="•"/>
            </a:pPr>
            <a:r>
              <a:rPr lang="en-US" sz="1000" b="1" dirty="0" smtClean="0"/>
              <a:t>Gender</a:t>
            </a:r>
            <a:r>
              <a:rPr lang="en-US" sz="1000" dirty="0"/>
              <a:t> - the gender of the user, either Male, Female, or not provided</a:t>
            </a:r>
          </a:p>
          <a:p>
            <a:pPr marL="171450" indent="-171450">
              <a:spcBef>
                <a:spcPts val="0"/>
              </a:spcBef>
              <a:buFont typeface="Arial" pitchFamily="34" charset="0"/>
              <a:buChar char="•"/>
            </a:pPr>
            <a:endParaRPr lang="en-US" sz="1000" b="1" dirty="0" smtClean="0"/>
          </a:p>
          <a:p>
            <a:pPr marL="171450" indent="-171450">
              <a:spcBef>
                <a:spcPts val="0"/>
              </a:spcBef>
              <a:buFont typeface="Arial" pitchFamily="34" charset="0"/>
              <a:buChar char="•"/>
            </a:pPr>
            <a:r>
              <a:rPr lang="en-US" sz="1000" b="1" dirty="0" smtClean="0"/>
              <a:t>Income</a:t>
            </a:r>
            <a:r>
              <a:rPr lang="en-US" sz="1000" dirty="0"/>
              <a:t> - the household income of the user. Either not provided, or one of "under $25,000", "$25,001 - $50,000", "$50,000 - $74,999", "$75,000 - $100,000", "$100,001 - $150,000", or "over $150,000".</a:t>
            </a:r>
          </a:p>
          <a:p>
            <a:pPr marL="171450" indent="-171450">
              <a:spcBef>
                <a:spcPts val="0"/>
              </a:spcBef>
              <a:buFont typeface="Arial" pitchFamily="34" charset="0"/>
              <a:buChar char="•"/>
            </a:pPr>
            <a:endParaRPr lang="en-US" sz="1000" b="1" dirty="0" smtClean="0"/>
          </a:p>
          <a:p>
            <a:pPr marL="171450" indent="-171450">
              <a:spcBef>
                <a:spcPts val="0"/>
              </a:spcBef>
              <a:buFont typeface="Arial" pitchFamily="34" charset="0"/>
              <a:buChar char="•"/>
            </a:pPr>
            <a:r>
              <a:rPr lang="en-US" sz="1000" b="1" dirty="0" err="1" smtClean="0"/>
              <a:t>HouseholdStatus</a:t>
            </a:r>
            <a:r>
              <a:rPr lang="en-US" sz="1000" dirty="0"/>
              <a:t> - the household status of the user. Either not provided, or one of "Domestic Partners (no kids)", "Domestic Partners (w/kids)", "Married (no kids)", "Married (w/kids)", "Single (no kids)", or "Single (w/kids)".</a:t>
            </a:r>
          </a:p>
          <a:p>
            <a:pPr marL="171450" indent="-171450">
              <a:spcBef>
                <a:spcPts val="0"/>
              </a:spcBef>
              <a:buFont typeface="Arial" pitchFamily="34" charset="0"/>
              <a:buChar char="•"/>
            </a:pPr>
            <a:endParaRPr lang="en-US" sz="1000" b="1" dirty="0" smtClean="0"/>
          </a:p>
          <a:p>
            <a:pPr marL="171450" indent="-171450">
              <a:spcBef>
                <a:spcPts val="0"/>
              </a:spcBef>
              <a:buFont typeface="Arial" pitchFamily="34" charset="0"/>
              <a:buChar char="•"/>
            </a:pPr>
            <a:r>
              <a:rPr lang="en-US" sz="1000" b="1" dirty="0" err="1" smtClean="0"/>
              <a:t>EducationLevel</a:t>
            </a:r>
            <a:r>
              <a:rPr lang="en-US" sz="1000" dirty="0"/>
              <a:t> - the education level of the user. Either not provided, or one of "Current K-12", "High School Diploma", "Current Undergraduate", "Associate's Degree", "Bachelor's Degree", "Master's Degree", or "Doctoral Degree".</a:t>
            </a:r>
          </a:p>
          <a:p>
            <a:pPr marL="171450" indent="-171450">
              <a:spcBef>
                <a:spcPts val="0"/>
              </a:spcBef>
              <a:buFont typeface="Arial" pitchFamily="34" charset="0"/>
              <a:buChar char="•"/>
            </a:pPr>
            <a:endParaRPr lang="en-US" sz="1000" b="1" dirty="0" smtClean="0"/>
          </a:p>
          <a:p>
            <a:pPr marL="171450" indent="-171450">
              <a:spcBef>
                <a:spcPts val="0"/>
              </a:spcBef>
              <a:buFont typeface="Arial" pitchFamily="34" charset="0"/>
              <a:buChar char="•"/>
            </a:pPr>
            <a:r>
              <a:rPr lang="en-US" sz="1000" b="1" dirty="0" smtClean="0"/>
              <a:t>Party</a:t>
            </a:r>
            <a:r>
              <a:rPr lang="en-US" sz="1000" dirty="0"/>
              <a:t> - the political party of the user. Either not provided, or one of "Democrat", "Republican", "Independent", "Libertarian", or "Other".</a:t>
            </a:r>
          </a:p>
          <a:p>
            <a:pPr marL="171450" indent="-171450">
              <a:spcBef>
                <a:spcPts val="0"/>
              </a:spcBef>
              <a:buFont typeface="Arial" pitchFamily="34" charset="0"/>
              <a:buChar char="•"/>
            </a:pPr>
            <a:endParaRPr lang="en-US" sz="1000" b="1" dirty="0" smtClean="0"/>
          </a:p>
          <a:p>
            <a:pPr marL="171450" indent="-171450">
              <a:spcBef>
                <a:spcPts val="0"/>
              </a:spcBef>
              <a:buFont typeface="Arial" pitchFamily="34" charset="0"/>
              <a:buChar char="•"/>
            </a:pPr>
            <a:r>
              <a:rPr lang="en-US" sz="1000" b="1" dirty="0" smtClean="0"/>
              <a:t>Happy</a:t>
            </a:r>
            <a:r>
              <a:rPr lang="en-US" sz="1000" dirty="0"/>
              <a:t> - a binary variable, with value 1 if the user said they were happy, and with value 0 if the user said that were neutral or not happy. This is the variable you are trying to predict.</a:t>
            </a:r>
          </a:p>
          <a:p>
            <a:pPr marL="171450" indent="-171450">
              <a:spcBef>
                <a:spcPts val="0"/>
              </a:spcBef>
              <a:buFont typeface="Arial" pitchFamily="34" charset="0"/>
              <a:buChar char="•"/>
            </a:pPr>
            <a:endParaRPr lang="en-US" sz="1000" b="1" dirty="0" smtClean="0"/>
          </a:p>
          <a:p>
            <a:pPr marL="171450" indent="-171450">
              <a:spcBef>
                <a:spcPts val="0"/>
              </a:spcBef>
              <a:buFont typeface="Arial" pitchFamily="34" charset="0"/>
              <a:buChar char="•"/>
            </a:pPr>
            <a:r>
              <a:rPr lang="en-US" sz="1000" b="1" dirty="0" smtClean="0"/>
              <a:t>Q124742</a:t>
            </a:r>
            <a:r>
              <a:rPr lang="en-US" sz="1000" b="1" dirty="0"/>
              <a:t>, Q124122, . . . , Q96024</a:t>
            </a:r>
            <a:r>
              <a:rPr lang="en-US" sz="1000" dirty="0"/>
              <a:t> - 101 different questions that the users were asked on Show of Hands. If the user didn't answer the question, there is a blank. For information about the question text and possible answers, see the file Questions.pdf.</a:t>
            </a:r>
          </a:p>
          <a:p>
            <a:pPr marL="171450" indent="-171450">
              <a:spcBef>
                <a:spcPts val="0"/>
              </a:spcBef>
              <a:buFont typeface="Arial" pitchFamily="34" charset="0"/>
              <a:buChar char="•"/>
            </a:pPr>
            <a:endParaRPr lang="en-US" sz="1000" b="1" dirty="0" smtClean="0"/>
          </a:p>
          <a:p>
            <a:pPr marL="171450" indent="-171450">
              <a:spcBef>
                <a:spcPts val="0"/>
              </a:spcBef>
              <a:buFont typeface="Arial" pitchFamily="34" charset="0"/>
              <a:buChar char="•"/>
            </a:pPr>
            <a:r>
              <a:rPr lang="en-US" sz="1000" b="1" dirty="0" smtClean="0"/>
              <a:t>votes</a:t>
            </a:r>
            <a:r>
              <a:rPr lang="en-US" sz="1000" dirty="0"/>
              <a:t> - the total number of questions that the user responded to, out of the 101 questions included in the data set (this count does not include the happiness question).</a:t>
            </a:r>
          </a:p>
        </p:txBody>
      </p:sp>
    </p:spTree>
    <p:extLst>
      <p:ext uri="{BB962C8B-B14F-4D97-AF65-F5344CB8AC3E}">
        <p14:creationId xmlns:p14="http://schemas.microsoft.com/office/powerpoint/2010/main" val="3660623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252132"/>
            <a:ext cx="9144000" cy="381000"/>
          </a:xfrm>
          <a:prstGeom prst="rect">
            <a:avLst/>
          </a:prstGeom>
          <a:solidFill>
            <a:schemeClr val="accent1"/>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smtClean="0"/>
          </a:p>
        </p:txBody>
      </p:sp>
      <p:sp>
        <p:nvSpPr>
          <p:cNvPr id="2" name="Title 1"/>
          <p:cNvSpPr>
            <a:spLocks noGrp="1"/>
          </p:cNvSpPr>
          <p:nvPr>
            <p:ph type="title"/>
          </p:nvPr>
        </p:nvSpPr>
        <p:spPr>
          <a:xfrm>
            <a:off x="457200" y="877598"/>
            <a:ext cx="8229909" cy="338554"/>
          </a:xfrm>
        </p:spPr>
        <p:txBody>
          <a:bodyPr/>
          <a:lstStyle/>
          <a:p>
            <a:r>
              <a:rPr lang="en-US" sz="2200" dirty="0" smtClean="0"/>
              <a:t>Agenda</a:t>
            </a:r>
            <a:endParaRPr lang="en-US" sz="2200" dirty="0"/>
          </a:p>
        </p:txBody>
      </p:sp>
      <p:sp>
        <p:nvSpPr>
          <p:cNvPr id="3" name="Content Placeholder 2"/>
          <p:cNvSpPr>
            <a:spLocks noGrp="1"/>
          </p:cNvSpPr>
          <p:nvPr>
            <p:ph idx="1"/>
          </p:nvPr>
        </p:nvSpPr>
        <p:spPr/>
        <p:txBody>
          <a:bodyPr/>
          <a:lstStyle/>
          <a:p>
            <a:r>
              <a:rPr lang="en-US" dirty="0" smtClean="0"/>
              <a:t>Problem Statement</a:t>
            </a:r>
          </a:p>
          <a:p>
            <a:endParaRPr lang="en-US" dirty="0"/>
          </a:p>
          <a:p>
            <a:r>
              <a:rPr lang="en-US" dirty="0" smtClean="0"/>
              <a:t>Approach</a:t>
            </a:r>
          </a:p>
          <a:p>
            <a:endParaRPr lang="en-US" dirty="0"/>
          </a:p>
          <a:p>
            <a:r>
              <a:rPr lang="en-US" dirty="0" smtClean="0"/>
              <a:t>Summary</a:t>
            </a:r>
          </a:p>
          <a:p>
            <a:endParaRPr lang="en-US" dirty="0"/>
          </a:p>
          <a:p>
            <a:r>
              <a:rPr lang="en-US" dirty="0" smtClean="0"/>
              <a:t>Data Pre-processing</a:t>
            </a:r>
          </a:p>
          <a:p>
            <a:endParaRPr lang="en-US" dirty="0"/>
          </a:p>
          <a:p>
            <a:r>
              <a:rPr lang="en-US" dirty="0" smtClean="0"/>
              <a:t>Data Modeling</a:t>
            </a:r>
          </a:p>
        </p:txBody>
      </p:sp>
    </p:spTree>
    <p:extLst>
      <p:ext uri="{BB962C8B-B14F-4D97-AF65-F5344CB8AC3E}">
        <p14:creationId xmlns:p14="http://schemas.microsoft.com/office/powerpoint/2010/main" val="1651083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bwMode="auto">
          <a:xfrm>
            <a:off x="3962400" y="1409700"/>
            <a:ext cx="2184403" cy="4381500"/>
          </a:xfrm>
          <a:prstGeom prst="ellipse">
            <a:avLst/>
          </a:prstGeom>
          <a:solidFill>
            <a:srgbClr val="EBCCE5">
              <a:alpha val="30196"/>
            </a:srgb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2" name="Title 1"/>
          <p:cNvSpPr>
            <a:spLocks noGrp="1"/>
          </p:cNvSpPr>
          <p:nvPr>
            <p:ph type="title"/>
          </p:nvPr>
        </p:nvSpPr>
        <p:spPr>
          <a:xfrm>
            <a:off x="457200" y="457200"/>
            <a:ext cx="8229909" cy="307777"/>
          </a:xfrm>
        </p:spPr>
        <p:txBody>
          <a:bodyPr/>
          <a:lstStyle/>
          <a:p>
            <a:r>
              <a:rPr lang="en-US" sz="2000" b="1" dirty="0" smtClean="0"/>
              <a:t>Data Analyses Design</a:t>
            </a:r>
            <a:endParaRPr lang="en-US" sz="2000" b="1" dirty="0"/>
          </a:p>
        </p:txBody>
      </p:sp>
      <p:sp>
        <p:nvSpPr>
          <p:cNvPr id="3" name="Rectangle 2"/>
          <p:cNvSpPr/>
          <p:nvPr/>
        </p:nvSpPr>
        <p:spPr>
          <a:xfrm>
            <a:off x="381000" y="838200"/>
            <a:ext cx="8077200" cy="307777"/>
          </a:xfrm>
          <a:prstGeom prst="rect">
            <a:avLst/>
          </a:prstGeom>
        </p:spPr>
        <p:txBody>
          <a:bodyPr wrap="square">
            <a:spAutoFit/>
          </a:bodyPr>
          <a:lstStyle/>
          <a:p>
            <a:r>
              <a:rPr lang="en-US" b="1" i="1" dirty="0" smtClean="0"/>
              <a:t>High-level Data analyses process</a:t>
            </a:r>
            <a:endParaRPr lang="en-US" dirty="0" smtClean="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Data Analyses Design</a:t>
            </a:r>
            <a:endParaRPr lang="en-US" sz="1000" b="1" i="1" dirty="0">
              <a:solidFill>
                <a:srgbClr val="4F868E"/>
              </a:solidFill>
              <a:latin typeface="Arial"/>
            </a:endParaRPr>
          </a:p>
        </p:txBody>
      </p:sp>
      <p:sp>
        <p:nvSpPr>
          <p:cNvPr id="5" name="Rectangle 4"/>
          <p:cNvSpPr/>
          <p:nvPr/>
        </p:nvSpPr>
        <p:spPr bwMode="auto">
          <a:xfrm>
            <a:off x="457200" y="2836331"/>
            <a:ext cx="914400" cy="1600200"/>
          </a:xfrm>
          <a:prstGeom prst="rect">
            <a:avLst/>
          </a:prstGeom>
          <a:solidFill>
            <a:schemeClr val="bg1">
              <a:lumMod val="8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spcAft>
                <a:spcPts val="600"/>
              </a:spcAft>
            </a:pPr>
            <a:r>
              <a:rPr lang="en-US" sz="1100" b="1" dirty="0" smtClean="0"/>
              <a:t>Raw Data</a:t>
            </a:r>
          </a:p>
        </p:txBody>
      </p:sp>
      <p:sp>
        <p:nvSpPr>
          <p:cNvPr id="6" name="Rectangle 5"/>
          <p:cNvSpPr/>
          <p:nvPr/>
        </p:nvSpPr>
        <p:spPr bwMode="auto">
          <a:xfrm>
            <a:off x="1676400" y="2836331"/>
            <a:ext cx="914400" cy="1600200"/>
          </a:xfrm>
          <a:prstGeom prst="rect">
            <a:avLst/>
          </a:prstGeom>
          <a:solidFill>
            <a:schemeClr val="bg1">
              <a:lumMod val="95000"/>
            </a:schemeClr>
          </a:solidFill>
          <a:ln w="12700" cap="flat" cmpd="sng" algn="ctr">
            <a:solidFill>
              <a:schemeClr val="tx1"/>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spcAft>
                <a:spcPts val="600"/>
              </a:spcAft>
            </a:pPr>
            <a:r>
              <a:rPr lang="en-US" sz="1050" b="1" dirty="0" smtClean="0"/>
              <a:t>Processed Data</a:t>
            </a:r>
          </a:p>
        </p:txBody>
      </p:sp>
      <p:sp>
        <p:nvSpPr>
          <p:cNvPr id="7" name="Rectangle 6"/>
          <p:cNvSpPr/>
          <p:nvPr/>
        </p:nvSpPr>
        <p:spPr bwMode="auto">
          <a:xfrm>
            <a:off x="2971800" y="2760131"/>
            <a:ext cx="914400" cy="990600"/>
          </a:xfrm>
          <a:prstGeom prst="rect">
            <a:avLst/>
          </a:prstGeom>
          <a:solidFill>
            <a:schemeClr val="bg1">
              <a:lumMod val="95000"/>
            </a:schemeClr>
          </a:solidFill>
          <a:ln w="12700" cap="flat" cmpd="sng" algn="ctr">
            <a:solidFill>
              <a:schemeClr val="tx1"/>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spcAft>
                <a:spcPts val="600"/>
              </a:spcAft>
            </a:pPr>
            <a:r>
              <a:rPr lang="en-US" sz="1100" b="1" dirty="0" smtClean="0"/>
              <a:t>Training Set</a:t>
            </a:r>
          </a:p>
        </p:txBody>
      </p:sp>
      <p:sp>
        <p:nvSpPr>
          <p:cNvPr id="8" name="Rectangle 7"/>
          <p:cNvSpPr/>
          <p:nvPr/>
        </p:nvSpPr>
        <p:spPr bwMode="auto">
          <a:xfrm>
            <a:off x="2971800" y="4055531"/>
            <a:ext cx="914400" cy="533400"/>
          </a:xfrm>
          <a:prstGeom prst="rect">
            <a:avLst/>
          </a:prstGeom>
          <a:solidFill>
            <a:schemeClr val="bg1">
              <a:lumMod val="95000"/>
            </a:schemeClr>
          </a:solidFill>
          <a:ln w="12700" cap="flat" cmpd="sng" algn="ctr">
            <a:solidFill>
              <a:schemeClr val="tx1"/>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spcAft>
                <a:spcPts val="600"/>
              </a:spcAft>
            </a:pPr>
            <a:r>
              <a:rPr lang="en-US" sz="1100" b="1" dirty="0" smtClean="0"/>
              <a:t>Validation Set</a:t>
            </a:r>
          </a:p>
        </p:txBody>
      </p:sp>
      <p:sp>
        <p:nvSpPr>
          <p:cNvPr id="9" name="Rectangle 8"/>
          <p:cNvSpPr/>
          <p:nvPr/>
        </p:nvSpPr>
        <p:spPr bwMode="auto">
          <a:xfrm>
            <a:off x="4563533" y="1905000"/>
            <a:ext cx="914400" cy="990600"/>
          </a:xfrm>
          <a:prstGeom prst="rect">
            <a:avLst/>
          </a:prstGeom>
          <a:solidFill>
            <a:schemeClr val="bg1">
              <a:lumMod val="95000"/>
            </a:schemeClr>
          </a:solidFill>
          <a:ln w="12700" cap="flat" cmpd="sng" algn="ctr">
            <a:solidFill>
              <a:schemeClr val="tx1"/>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spcAft>
                <a:spcPts val="600"/>
              </a:spcAft>
            </a:pPr>
            <a:r>
              <a:rPr lang="en-US" sz="1100" b="1" dirty="0" smtClean="0"/>
              <a:t>Training Set</a:t>
            </a:r>
          </a:p>
        </p:txBody>
      </p:sp>
      <p:sp>
        <p:nvSpPr>
          <p:cNvPr id="10" name="Rectangle 9"/>
          <p:cNvSpPr/>
          <p:nvPr/>
        </p:nvSpPr>
        <p:spPr bwMode="auto">
          <a:xfrm>
            <a:off x="4563533" y="4495800"/>
            <a:ext cx="914400" cy="533400"/>
          </a:xfrm>
          <a:prstGeom prst="rect">
            <a:avLst/>
          </a:prstGeom>
          <a:solidFill>
            <a:schemeClr val="bg1">
              <a:lumMod val="95000"/>
            </a:schemeClr>
          </a:solidFill>
          <a:ln w="12700" cap="flat" cmpd="sng" algn="ctr">
            <a:solidFill>
              <a:schemeClr val="tx1"/>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spcAft>
                <a:spcPts val="600"/>
              </a:spcAft>
            </a:pPr>
            <a:r>
              <a:rPr lang="en-US" sz="1100" b="1" dirty="0" smtClean="0"/>
              <a:t>Validation Set</a:t>
            </a:r>
          </a:p>
        </p:txBody>
      </p:sp>
      <p:sp>
        <p:nvSpPr>
          <p:cNvPr id="12" name="Rectangle 11"/>
          <p:cNvSpPr/>
          <p:nvPr/>
        </p:nvSpPr>
        <p:spPr bwMode="auto">
          <a:xfrm>
            <a:off x="7772400" y="2777068"/>
            <a:ext cx="914400" cy="1600200"/>
          </a:xfrm>
          <a:prstGeom prst="rect">
            <a:avLst/>
          </a:prstGeom>
          <a:solidFill>
            <a:schemeClr val="bg1">
              <a:lumMod val="95000"/>
            </a:schemeClr>
          </a:solidFill>
          <a:ln w="12700" cap="flat" cmpd="sng" algn="ctr">
            <a:solidFill>
              <a:schemeClr val="tx1"/>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spcAft>
                <a:spcPts val="600"/>
              </a:spcAft>
            </a:pPr>
            <a:r>
              <a:rPr lang="en-US" sz="1050" b="1" dirty="0" smtClean="0"/>
              <a:t>Test Data</a:t>
            </a:r>
          </a:p>
        </p:txBody>
      </p:sp>
      <p:cxnSp>
        <p:nvCxnSpPr>
          <p:cNvPr id="14" name="Straight Arrow Connector 13"/>
          <p:cNvCxnSpPr>
            <a:stCxn id="5" idx="3"/>
            <a:endCxn id="6" idx="1"/>
          </p:cNvCxnSpPr>
          <p:nvPr/>
        </p:nvCxnSpPr>
        <p:spPr>
          <a:xfrm>
            <a:off x="1371600" y="3636431"/>
            <a:ext cx="304800" cy="0"/>
          </a:xfrm>
          <a:prstGeom prst="straightConnector1">
            <a:avLst/>
          </a:prstGeom>
          <a:ln w="28575">
            <a:solidFill>
              <a:schemeClr val="tx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7" idx="1"/>
          </p:cNvCxnSpPr>
          <p:nvPr/>
        </p:nvCxnSpPr>
        <p:spPr>
          <a:xfrm>
            <a:off x="2590800" y="3255431"/>
            <a:ext cx="381000" cy="0"/>
          </a:xfrm>
          <a:prstGeom prst="straightConnector1">
            <a:avLst/>
          </a:prstGeom>
          <a:ln w="28575">
            <a:solidFill>
              <a:schemeClr val="tx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90800" y="4284131"/>
            <a:ext cx="381000" cy="0"/>
          </a:xfrm>
          <a:prstGeom prst="straightConnector1">
            <a:avLst/>
          </a:prstGeom>
          <a:ln w="28575">
            <a:solidFill>
              <a:schemeClr val="tx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4470399" y="4199467"/>
            <a:ext cx="1097280" cy="1097280"/>
          </a:xfrm>
          <a:prstGeom prst="ellipse">
            <a:avLst/>
          </a:prstGeom>
          <a:noFill/>
          <a:ln w="19050" cap="flat" cmpd="sng" algn="ctr">
            <a:solidFill>
              <a:schemeClr val="accent2">
                <a:lumMod val="50000"/>
              </a:schemeClr>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22" name="Oval 21"/>
          <p:cNvSpPr/>
          <p:nvPr/>
        </p:nvSpPr>
        <p:spPr bwMode="auto">
          <a:xfrm>
            <a:off x="4334930" y="1693334"/>
            <a:ext cx="1371600" cy="1371600"/>
          </a:xfrm>
          <a:prstGeom prst="ellipse">
            <a:avLst/>
          </a:prstGeom>
          <a:noFill/>
          <a:ln w="19050" cap="flat" cmpd="sng" algn="ctr">
            <a:solidFill>
              <a:schemeClr val="accent2">
                <a:lumMod val="50000"/>
              </a:schemeClr>
            </a:solidFill>
            <a:prstDash val="dash"/>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err="1" smtClean="0"/>
          </a:p>
        </p:txBody>
      </p:sp>
      <p:sp>
        <p:nvSpPr>
          <p:cNvPr id="23" name="Rounded Rectangular Callout 22"/>
          <p:cNvSpPr/>
          <p:nvPr/>
        </p:nvSpPr>
        <p:spPr bwMode="auto">
          <a:xfrm>
            <a:off x="2133600" y="1600200"/>
            <a:ext cx="1905000" cy="533400"/>
          </a:xfrm>
          <a:prstGeom prst="wedgeRoundRectCallout">
            <a:avLst>
              <a:gd name="adj1" fmla="val 70692"/>
              <a:gd name="adj2" fmla="val 61890"/>
              <a:gd name="adj3" fmla="val 16667"/>
            </a:avLst>
          </a:prstGeom>
          <a:solidFill>
            <a:schemeClr val="bg1">
              <a:lumMod val="95000"/>
            </a:schemeClr>
          </a:solidFill>
          <a:ln w="12700" cap="flat" cmpd="sng" algn="ctr">
            <a:solidFill>
              <a:schemeClr val="bg1">
                <a:lumMod val="85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spcAft>
                <a:spcPts val="0"/>
              </a:spcAft>
            </a:pPr>
            <a:r>
              <a:rPr lang="en-US" sz="800" dirty="0" smtClean="0"/>
              <a:t>Training set was used to train the models</a:t>
            </a:r>
          </a:p>
        </p:txBody>
      </p:sp>
      <p:sp>
        <p:nvSpPr>
          <p:cNvPr id="24" name="Rounded Rectangular Callout 23"/>
          <p:cNvSpPr/>
          <p:nvPr/>
        </p:nvSpPr>
        <p:spPr bwMode="auto">
          <a:xfrm>
            <a:off x="2353733" y="5105400"/>
            <a:ext cx="1905000" cy="533400"/>
          </a:xfrm>
          <a:prstGeom prst="wedgeRoundRectCallout">
            <a:avLst>
              <a:gd name="adj1" fmla="val 72470"/>
              <a:gd name="adj2" fmla="val -34936"/>
              <a:gd name="adj3" fmla="val 16667"/>
            </a:avLst>
          </a:prstGeom>
          <a:solidFill>
            <a:schemeClr val="bg1">
              <a:lumMod val="95000"/>
            </a:schemeClr>
          </a:solidFill>
          <a:ln w="12700" cap="flat" cmpd="sng" algn="ctr">
            <a:solidFill>
              <a:schemeClr val="bg1">
                <a:lumMod val="85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spcAft>
                <a:spcPts val="0"/>
              </a:spcAft>
            </a:pPr>
            <a:r>
              <a:rPr lang="en-US" sz="800" dirty="0" smtClean="0"/>
              <a:t>Validation Set was used to optimize/ tune the model hyper parameters to identify the best settings</a:t>
            </a:r>
          </a:p>
        </p:txBody>
      </p:sp>
      <p:sp>
        <p:nvSpPr>
          <p:cNvPr id="25" name="Rounded Rectangular Callout 24"/>
          <p:cNvSpPr/>
          <p:nvPr/>
        </p:nvSpPr>
        <p:spPr bwMode="auto">
          <a:xfrm>
            <a:off x="7467600" y="4682067"/>
            <a:ext cx="1447800" cy="741681"/>
          </a:xfrm>
          <a:prstGeom prst="wedgeRoundRectCallout">
            <a:avLst>
              <a:gd name="adj1" fmla="val -14057"/>
              <a:gd name="adj2" fmla="val -88741"/>
              <a:gd name="adj3" fmla="val 16667"/>
            </a:avLst>
          </a:prstGeom>
          <a:solidFill>
            <a:schemeClr val="bg1">
              <a:lumMod val="95000"/>
            </a:schemeClr>
          </a:solidFill>
          <a:ln w="12700" cap="flat" cmpd="sng" algn="ctr">
            <a:solidFill>
              <a:schemeClr val="bg1">
                <a:lumMod val="85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spcAft>
                <a:spcPts val="0"/>
              </a:spcAft>
            </a:pPr>
            <a:r>
              <a:rPr lang="en-US" sz="800" dirty="0" smtClean="0"/>
              <a:t>The optimized model was then used to predict the patient states in the test data set</a:t>
            </a:r>
          </a:p>
        </p:txBody>
      </p:sp>
      <p:sp>
        <p:nvSpPr>
          <p:cNvPr id="26" name="Arc 25"/>
          <p:cNvSpPr/>
          <p:nvPr/>
        </p:nvSpPr>
        <p:spPr>
          <a:xfrm>
            <a:off x="5247639" y="3048000"/>
            <a:ext cx="763694" cy="1295400"/>
          </a:xfrm>
          <a:prstGeom prst="arc">
            <a:avLst>
              <a:gd name="adj1" fmla="val 16200000"/>
              <a:gd name="adj2" fmla="val 5464858"/>
            </a:avLst>
          </a:prstGeom>
          <a:ln w="28575">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10800000">
            <a:off x="4106334" y="3048000"/>
            <a:ext cx="763694" cy="1295400"/>
          </a:xfrm>
          <a:prstGeom prst="arc">
            <a:avLst>
              <a:gd name="adj1" fmla="val 16200000"/>
              <a:gd name="adj2" fmla="val 5464858"/>
            </a:avLst>
          </a:prstGeom>
          <a:ln w="28575">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a:off x="7391400" y="3581400"/>
            <a:ext cx="381000" cy="0"/>
          </a:xfrm>
          <a:prstGeom prst="straightConnector1">
            <a:avLst/>
          </a:prstGeom>
          <a:ln w="28575">
            <a:solidFill>
              <a:schemeClr val="tx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6324600" y="3124200"/>
            <a:ext cx="1066800" cy="914400"/>
          </a:xfrm>
          <a:prstGeom prst="roundRect">
            <a:avLst/>
          </a:prstGeom>
          <a:solidFill>
            <a:schemeClr val="accent6">
              <a:lumMod val="20000"/>
              <a:lumOff val="80000"/>
            </a:schemeClr>
          </a:solidFill>
          <a:ln w="12700" cap="flat" cmpd="sng" algn="ctr">
            <a:solidFill>
              <a:schemeClr val="accent6">
                <a:lumMod val="75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spcAft>
                <a:spcPts val="600"/>
              </a:spcAft>
            </a:pPr>
            <a:r>
              <a:rPr lang="en-US" sz="1000" b="1" dirty="0" smtClean="0"/>
              <a:t>Best Model</a:t>
            </a:r>
          </a:p>
          <a:p>
            <a:pPr algn="ctr">
              <a:spcBef>
                <a:spcPts val="0"/>
              </a:spcBef>
              <a:spcAft>
                <a:spcPts val="600"/>
              </a:spcAft>
            </a:pPr>
            <a:r>
              <a:rPr lang="en-US" sz="1000" b="1" dirty="0" smtClean="0"/>
              <a:t>F(X)</a:t>
            </a:r>
          </a:p>
        </p:txBody>
      </p:sp>
      <p:sp>
        <p:nvSpPr>
          <p:cNvPr id="31" name="Rounded Rectangular Callout 30"/>
          <p:cNvSpPr/>
          <p:nvPr/>
        </p:nvSpPr>
        <p:spPr bwMode="auto">
          <a:xfrm>
            <a:off x="571500" y="4512731"/>
            <a:ext cx="1905000" cy="533400"/>
          </a:xfrm>
          <a:prstGeom prst="wedgeRoundRectCallout">
            <a:avLst>
              <a:gd name="adj1" fmla="val 7136"/>
              <a:gd name="adj2" fmla="val -65094"/>
              <a:gd name="adj3" fmla="val 16667"/>
            </a:avLst>
          </a:prstGeom>
          <a:solidFill>
            <a:schemeClr val="bg1">
              <a:lumMod val="95000"/>
            </a:schemeClr>
          </a:solidFill>
          <a:ln w="12700" cap="flat" cmpd="sng" algn="ctr">
            <a:solidFill>
              <a:schemeClr val="bg1">
                <a:lumMod val="85000"/>
              </a:schemeClr>
            </a:solid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spcAft>
                <a:spcPts val="0"/>
              </a:spcAft>
            </a:pPr>
            <a:r>
              <a:rPr lang="en-US" sz="800" dirty="0" smtClean="0"/>
              <a:t>Raw data was pre-processed before splitting into training and validation set</a:t>
            </a:r>
          </a:p>
        </p:txBody>
      </p:sp>
    </p:spTree>
    <p:extLst>
      <p:ext uri="{BB962C8B-B14F-4D97-AF65-F5344CB8AC3E}">
        <p14:creationId xmlns:p14="http://schemas.microsoft.com/office/powerpoint/2010/main" val="1225365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971800"/>
            <a:ext cx="9144000" cy="381000"/>
          </a:xfrm>
          <a:prstGeom prst="rect">
            <a:avLst/>
          </a:prstGeom>
          <a:solidFill>
            <a:schemeClr val="accent1"/>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spcAft>
                <a:spcPts val="600"/>
              </a:spcAft>
            </a:pPr>
            <a:endParaRPr lang="en-US" dirty="0" smtClean="0"/>
          </a:p>
        </p:txBody>
      </p:sp>
      <p:sp>
        <p:nvSpPr>
          <p:cNvPr id="2" name="Title 1"/>
          <p:cNvSpPr>
            <a:spLocks noGrp="1"/>
          </p:cNvSpPr>
          <p:nvPr>
            <p:ph type="title"/>
          </p:nvPr>
        </p:nvSpPr>
        <p:spPr>
          <a:xfrm>
            <a:off x="457200" y="877598"/>
            <a:ext cx="8229909" cy="338554"/>
          </a:xfrm>
        </p:spPr>
        <p:txBody>
          <a:bodyPr/>
          <a:lstStyle/>
          <a:p>
            <a:r>
              <a:rPr lang="en-US" sz="2200" dirty="0" smtClean="0"/>
              <a:t>Agenda</a:t>
            </a:r>
            <a:endParaRPr lang="en-US" sz="2200" dirty="0"/>
          </a:p>
        </p:txBody>
      </p:sp>
      <p:sp>
        <p:nvSpPr>
          <p:cNvPr id="3" name="Content Placeholder 2"/>
          <p:cNvSpPr>
            <a:spLocks noGrp="1"/>
          </p:cNvSpPr>
          <p:nvPr>
            <p:ph idx="1"/>
          </p:nvPr>
        </p:nvSpPr>
        <p:spPr/>
        <p:txBody>
          <a:bodyPr/>
          <a:lstStyle/>
          <a:p>
            <a:r>
              <a:rPr lang="en-US" dirty="0" smtClean="0"/>
              <a:t>Problem Statement</a:t>
            </a:r>
          </a:p>
          <a:p>
            <a:endParaRPr lang="en-US" dirty="0"/>
          </a:p>
          <a:p>
            <a:r>
              <a:rPr lang="en-US" dirty="0" smtClean="0"/>
              <a:t>Approach</a:t>
            </a:r>
          </a:p>
          <a:p>
            <a:endParaRPr lang="en-US" dirty="0"/>
          </a:p>
          <a:p>
            <a:r>
              <a:rPr lang="en-US" dirty="0" smtClean="0"/>
              <a:t>Summary</a:t>
            </a:r>
          </a:p>
          <a:p>
            <a:endParaRPr lang="en-US" dirty="0"/>
          </a:p>
          <a:p>
            <a:r>
              <a:rPr lang="en-US" dirty="0" smtClean="0"/>
              <a:t>Data Pre-processing</a:t>
            </a:r>
          </a:p>
          <a:p>
            <a:endParaRPr lang="en-US" dirty="0"/>
          </a:p>
          <a:p>
            <a:r>
              <a:rPr lang="en-US" dirty="0" smtClean="0"/>
              <a:t>Data Modeling</a:t>
            </a:r>
          </a:p>
        </p:txBody>
      </p:sp>
    </p:spTree>
    <p:extLst>
      <p:ext uri="{BB962C8B-B14F-4D97-AF65-F5344CB8AC3E}">
        <p14:creationId xmlns:p14="http://schemas.microsoft.com/office/powerpoint/2010/main" val="1401128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909" cy="307777"/>
          </a:xfrm>
        </p:spPr>
        <p:txBody>
          <a:bodyPr/>
          <a:lstStyle/>
          <a:p>
            <a:r>
              <a:rPr lang="en-US" sz="2000" b="1" dirty="0" smtClean="0"/>
              <a:t>Project Approach</a:t>
            </a:r>
            <a:endParaRPr lang="en-US" sz="2000" b="1" dirty="0"/>
          </a:p>
        </p:txBody>
      </p:sp>
      <p:sp>
        <p:nvSpPr>
          <p:cNvPr id="4" name="Road Sign"/>
          <p:cNvSpPr txBox="1"/>
          <p:nvPr/>
        </p:nvSpPr>
        <p:spPr bwMode="blackWhite">
          <a:xfrm>
            <a:off x="7086600" y="0"/>
            <a:ext cx="2057400" cy="274320"/>
          </a:xfrm>
          <a:prstGeom prst="rect">
            <a:avLst/>
          </a:prstGeom>
          <a:noFill/>
        </p:spPr>
        <p:txBody>
          <a:bodyPr vert="horz" wrap="none" lIns="91440" tIns="45720" rIns="91440" bIns="45720" rtlCol="0" anchor="ctr">
            <a:noAutofit/>
          </a:bodyPr>
          <a:lstStyle/>
          <a:p>
            <a:pPr algn="r"/>
            <a:r>
              <a:rPr lang="en-US" sz="1000" b="1" i="1" dirty="0" smtClean="0">
                <a:solidFill>
                  <a:srgbClr val="4F868E"/>
                </a:solidFill>
                <a:latin typeface="Arial"/>
              </a:rPr>
              <a:t>Executive Summary</a:t>
            </a:r>
            <a:endParaRPr lang="en-US" sz="1000" b="1" i="1" dirty="0">
              <a:solidFill>
                <a:srgbClr val="4F868E"/>
              </a:solidFill>
              <a:latin typeface="Arial"/>
            </a:endParaRPr>
          </a:p>
        </p:txBody>
      </p:sp>
      <p:sp>
        <p:nvSpPr>
          <p:cNvPr id="6" name="Rectangle 5"/>
          <p:cNvSpPr/>
          <p:nvPr/>
        </p:nvSpPr>
        <p:spPr bwMode="auto">
          <a:xfrm>
            <a:off x="457200" y="990600"/>
            <a:ext cx="8077200" cy="5334000"/>
          </a:xfrm>
          <a:prstGeom prst="rect">
            <a:avLst/>
          </a:prstGeom>
          <a:solidFill>
            <a:schemeClr val="bg1">
              <a:lumMod val="95000"/>
            </a:schemeClr>
          </a:solidFill>
          <a:ln w="12700" cap="flat" cmpd="sng" algn="ctr">
            <a:noFill/>
            <a:prstDash val="solid"/>
            <a:round/>
            <a:headEnd type="none" w="med" len="med"/>
            <a:tailEnd type="none"/>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lgn="l">
              <a:spcBef>
                <a:spcPts val="0"/>
              </a:spcBef>
              <a:spcAft>
                <a:spcPts val="600"/>
              </a:spcAft>
            </a:pPr>
            <a:endParaRPr lang="en-US" sz="1200" dirty="0" smtClean="0">
              <a:solidFill>
                <a:schemeClr val="tx1">
                  <a:lumMod val="50000"/>
                </a:schemeClr>
              </a:solidFill>
            </a:endParaRPr>
          </a:p>
          <a:p>
            <a:pPr marL="228600" lvl="2" indent="-228600" algn="l">
              <a:spcBef>
                <a:spcPts val="0"/>
              </a:spcBef>
              <a:spcAft>
                <a:spcPts val="600"/>
              </a:spcAft>
              <a:buFont typeface="+mj-lt"/>
              <a:buAutoNum type="arabicParenR"/>
            </a:pPr>
            <a:r>
              <a:rPr lang="en-US" sz="1200" dirty="0" smtClean="0">
                <a:solidFill>
                  <a:schemeClr val="tx1">
                    <a:lumMod val="50000"/>
                  </a:schemeClr>
                </a:solidFill>
              </a:rPr>
              <a:t>The first step in the data analysis process was data exploration</a:t>
            </a:r>
          </a:p>
          <a:p>
            <a:pPr marL="685800" lvl="3" indent="-228600" algn="l">
              <a:spcBef>
                <a:spcPts val="0"/>
              </a:spcBef>
              <a:spcAft>
                <a:spcPts val="600"/>
              </a:spcAft>
              <a:buFont typeface="+mj-lt"/>
              <a:buAutoNum type="alphaLcParenR"/>
            </a:pPr>
            <a:r>
              <a:rPr lang="en-US" sz="1200" dirty="0" smtClean="0">
                <a:solidFill>
                  <a:schemeClr val="tx1">
                    <a:lumMod val="50000"/>
                  </a:schemeClr>
                </a:solidFill>
              </a:rPr>
              <a:t>Basic data exploration helped us in identifying that dataset had a lot of missing values</a:t>
            </a:r>
          </a:p>
          <a:p>
            <a:pPr marL="685800" lvl="3" indent="-228600" algn="l">
              <a:spcBef>
                <a:spcPts val="0"/>
              </a:spcBef>
              <a:spcAft>
                <a:spcPts val="600"/>
              </a:spcAft>
              <a:buFont typeface="+mj-lt"/>
              <a:buAutoNum type="alphaLcParenR"/>
            </a:pPr>
            <a:r>
              <a:rPr lang="en-US" sz="1200" dirty="0" smtClean="0">
                <a:solidFill>
                  <a:schemeClr val="tx1">
                    <a:lumMod val="50000"/>
                  </a:schemeClr>
                </a:solidFill>
              </a:rPr>
              <a:t>Basic Insights were derived by using personal attributes of users in the dataset</a:t>
            </a:r>
          </a:p>
          <a:p>
            <a:pPr marL="228600" lvl="2" indent="-228600" algn="l">
              <a:spcBef>
                <a:spcPts val="0"/>
              </a:spcBef>
              <a:spcAft>
                <a:spcPts val="600"/>
              </a:spcAft>
              <a:buFont typeface="+mj-lt"/>
              <a:buAutoNum type="arabicParenR"/>
            </a:pPr>
            <a:endParaRPr lang="en-US" sz="1200" dirty="0" smtClean="0">
              <a:solidFill>
                <a:schemeClr val="tx1">
                  <a:lumMod val="50000"/>
                </a:schemeClr>
              </a:solidFill>
            </a:endParaRPr>
          </a:p>
          <a:p>
            <a:pPr marL="228600" lvl="2" indent="-228600" algn="l">
              <a:spcBef>
                <a:spcPts val="0"/>
              </a:spcBef>
              <a:spcAft>
                <a:spcPts val="600"/>
              </a:spcAft>
              <a:buFont typeface="+mj-lt"/>
              <a:buAutoNum type="arabicParenR"/>
            </a:pPr>
            <a:r>
              <a:rPr lang="en-US" sz="1200" dirty="0" smtClean="0">
                <a:solidFill>
                  <a:schemeClr val="tx1">
                    <a:lumMod val="50000"/>
                  </a:schemeClr>
                </a:solidFill>
              </a:rPr>
              <a:t>Before the pre-processing step, training and test dataset were combined</a:t>
            </a:r>
          </a:p>
          <a:p>
            <a:pPr marL="228600" lvl="2" indent="-228600" algn="l">
              <a:spcBef>
                <a:spcPts val="0"/>
              </a:spcBef>
              <a:spcAft>
                <a:spcPts val="600"/>
              </a:spcAft>
              <a:buFont typeface="+mj-lt"/>
              <a:buAutoNum type="arabicParenR"/>
            </a:pPr>
            <a:endParaRPr lang="en-US" sz="1200" dirty="0">
              <a:solidFill>
                <a:schemeClr val="tx1">
                  <a:lumMod val="50000"/>
                </a:schemeClr>
              </a:solidFill>
            </a:endParaRPr>
          </a:p>
          <a:p>
            <a:pPr marL="228600" lvl="2" indent="-228600" algn="l">
              <a:spcBef>
                <a:spcPts val="0"/>
              </a:spcBef>
              <a:spcAft>
                <a:spcPts val="600"/>
              </a:spcAft>
              <a:buFont typeface="+mj-lt"/>
              <a:buAutoNum type="arabicParenR"/>
            </a:pPr>
            <a:r>
              <a:rPr lang="en-US" sz="1200" dirty="0" smtClean="0">
                <a:solidFill>
                  <a:schemeClr val="tx1">
                    <a:lumMod val="50000"/>
                  </a:schemeClr>
                </a:solidFill>
              </a:rPr>
              <a:t>In the data pre-processing step, we treated the missing values in personal attributes and question-based variables (discussed later) and created new features </a:t>
            </a:r>
          </a:p>
          <a:p>
            <a:pPr marL="228600" lvl="2" indent="-228600" algn="l">
              <a:spcBef>
                <a:spcPts val="0"/>
              </a:spcBef>
              <a:spcAft>
                <a:spcPts val="600"/>
              </a:spcAft>
              <a:buFont typeface="+mj-lt"/>
              <a:buAutoNum type="arabicParenR"/>
            </a:pPr>
            <a:endParaRPr lang="en-US" sz="1200" dirty="0">
              <a:solidFill>
                <a:schemeClr val="tx1">
                  <a:lumMod val="50000"/>
                </a:schemeClr>
              </a:solidFill>
            </a:endParaRPr>
          </a:p>
          <a:p>
            <a:pPr marL="228600" lvl="2" indent="-228600" algn="l">
              <a:spcBef>
                <a:spcPts val="0"/>
              </a:spcBef>
              <a:spcAft>
                <a:spcPts val="600"/>
              </a:spcAft>
              <a:buFont typeface="+mj-lt"/>
              <a:buAutoNum type="arabicParenR"/>
            </a:pPr>
            <a:r>
              <a:rPr lang="en-US" sz="1200" dirty="0" smtClean="0">
                <a:solidFill>
                  <a:schemeClr val="tx1">
                    <a:lumMod val="50000"/>
                  </a:schemeClr>
                </a:solidFill>
              </a:rPr>
              <a:t>Once pre-processing was done, training and test dataset were separated. Training dataset was then further processed by filtering out non-intuitive observations (e.g. YOB = 1900, 2039, etc.)</a:t>
            </a:r>
          </a:p>
          <a:p>
            <a:pPr marL="228600" lvl="2" indent="-228600" algn="l">
              <a:spcBef>
                <a:spcPts val="0"/>
              </a:spcBef>
              <a:spcAft>
                <a:spcPts val="600"/>
              </a:spcAft>
              <a:buFont typeface="+mj-lt"/>
              <a:buAutoNum type="arabicParenR"/>
            </a:pPr>
            <a:endParaRPr lang="en-US" sz="1200" dirty="0">
              <a:solidFill>
                <a:schemeClr val="tx1">
                  <a:lumMod val="50000"/>
                </a:schemeClr>
              </a:solidFill>
            </a:endParaRPr>
          </a:p>
          <a:p>
            <a:pPr marL="228600" lvl="2" indent="-228600" algn="l">
              <a:spcBef>
                <a:spcPts val="0"/>
              </a:spcBef>
              <a:spcAft>
                <a:spcPts val="600"/>
              </a:spcAft>
              <a:buFont typeface="+mj-lt"/>
              <a:buAutoNum type="arabicParenR"/>
            </a:pPr>
            <a:r>
              <a:rPr lang="en-US" sz="1200" dirty="0" smtClean="0">
                <a:solidFill>
                  <a:schemeClr val="tx1">
                    <a:lumMod val="50000"/>
                  </a:schemeClr>
                </a:solidFill>
              </a:rPr>
              <a:t>In the initial phase, models like Decision tree, random forest, and GBM were used to shortlist the variables that are important from the prediction perspective</a:t>
            </a:r>
          </a:p>
          <a:p>
            <a:pPr marL="228600" lvl="2" indent="-228600" algn="l">
              <a:spcBef>
                <a:spcPts val="0"/>
              </a:spcBef>
              <a:spcAft>
                <a:spcPts val="600"/>
              </a:spcAft>
              <a:buFont typeface="+mj-lt"/>
              <a:buAutoNum type="arabicParenR"/>
            </a:pPr>
            <a:endParaRPr lang="en-US" sz="1200" dirty="0">
              <a:solidFill>
                <a:schemeClr val="tx1">
                  <a:lumMod val="50000"/>
                </a:schemeClr>
              </a:solidFill>
            </a:endParaRPr>
          </a:p>
          <a:p>
            <a:pPr marL="228600" lvl="2" indent="-228600" algn="l">
              <a:spcBef>
                <a:spcPts val="0"/>
              </a:spcBef>
              <a:spcAft>
                <a:spcPts val="600"/>
              </a:spcAft>
              <a:buFont typeface="+mj-lt"/>
              <a:buAutoNum type="arabicParenR"/>
            </a:pPr>
            <a:r>
              <a:rPr lang="en-US" sz="1200" dirty="0" smtClean="0">
                <a:solidFill>
                  <a:schemeClr val="tx1">
                    <a:lumMod val="50000"/>
                  </a:schemeClr>
                </a:solidFill>
              </a:rPr>
              <a:t>The results from the initial phase was used to filter out non-essential variables and the final phase data modeling was done on a small subset of variables</a:t>
            </a:r>
          </a:p>
          <a:p>
            <a:pPr marL="228600" lvl="2" indent="-228600" algn="l">
              <a:spcBef>
                <a:spcPts val="0"/>
              </a:spcBef>
              <a:spcAft>
                <a:spcPts val="600"/>
              </a:spcAft>
              <a:buFont typeface="+mj-lt"/>
              <a:buAutoNum type="arabicParenR"/>
            </a:pPr>
            <a:endParaRPr lang="en-US" sz="1200" dirty="0">
              <a:solidFill>
                <a:schemeClr val="tx1">
                  <a:lumMod val="50000"/>
                </a:schemeClr>
              </a:solidFill>
            </a:endParaRPr>
          </a:p>
          <a:p>
            <a:pPr marL="228600" lvl="2" indent="-228600" algn="l">
              <a:spcBef>
                <a:spcPts val="0"/>
              </a:spcBef>
              <a:spcAft>
                <a:spcPts val="600"/>
              </a:spcAft>
              <a:buFont typeface="+mj-lt"/>
              <a:buAutoNum type="arabicParenR"/>
            </a:pPr>
            <a:r>
              <a:rPr lang="en-US" sz="1200" dirty="0" smtClean="0">
                <a:solidFill>
                  <a:schemeClr val="tx1">
                    <a:lumMod val="50000"/>
                  </a:schemeClr>
                </a:solidFill>
              </a:rPr>
              <a:t>Model that were tried in the final phase: Logistic Regression, Decision Tree, Random Forest, GBM, SVM, LDA, QDA, and Naïve Bayes</a:t>
            </a:r>
          </a:p>
        </p:txBody>
      </p:sp>
    </p:spTree>
    <p:extLst>
      <p:ext uri="{BB962C8B-B14F-4D97-AF65-F5344CB8AC3E}">
        <p14:creationId xmlns:p14="http://schemas.microsoft.com/office/powerpoint/2010/main" val="290400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ZS Conference 1.0">
  <a:themeElements>
    <a:clrScheme name="ZSReport">
      <a:dk1>
        <a:srgbClr val="53565A"/>
      </a:dk1>
      <a:lt1>
        <a:srgbClr val="FFFFFF"/>
      </a:lt1>
      <a:dk2>
        <a:srgbClr val="4F868E"/>
      </a:dk2>
      <a:lt2>
        <a:srgbClr val="ED8B00"/>
      </a:lt2>
      <a:accent1>
        <a:srgbClr val="C4D6A4"/>
      </a:accent1>
      <a:accent2>
        <a:srgbClr val="86C8BC"/>
      </a:accent2>
      <a:accent3>
        <a:srgbClr val="00629B"/>
      </a:accent3>
      <a:accent4>
        <a:srgbClr val="A7A2C3"/>
      </a:accent4>
      <a:accent5>
        <a:srgbClr val="C1C6C8"/>
      </a:accent5>
      <a:accent6>
        <a:srgbClr val="6E2B62"/>
      </a:accent6>
      <a:hlink>
        <a:srgbClr val="53565A"/>
      </a:hlink>
      <a:folHlink>
        <a:srgbClr val="ED8B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spcBef>
            <a:spcPts val="0"/>
          </a:spcBef>
          <a:spcAft>
            <a:spcPts val="600"/>
          </a:spcAft>
          <a:defRPr dirty="0" err="1" smtClean="0"/>
        </a:defPPr>
      </a:lst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Design 1">
        <a:dk1>
          <a:srgbClr val="000000"/>
        </a:dk1>
        <a:lt1>
          <a:srgbClr val="FFFFFF"/>
        </a:lt1>
        <a:dk2>
          <a:srgbClr val="506772"/>
        </a:dk2>
        <a:lt2>
          <a:srgbClr val="A41128"/>
        </a:lt2>
        <a:accent1>
          <a:srgbClr val="00845E"/>
        </a:accent1>
        <a:accent2>
          <a:srgbClr val="FF7D00"/>
        </a:accent2>
        <a:accent3>
          <a:srgbClr val="FFFFFF"/>
        </a:accent3>
        <a:accent4>
          <a:srgbClr val="000000"/>
        </a:accent4>
        <a:accent5>
          <a:srgbClr val="AAC2B6"/>
        </a:accent5>
        <a:accent6>
          <a:srgbClr val="E77100"/>
        </a:accent6>
        <a:hlink>
          <a:srgbClr val="076AB5"/>
        </a:hlink>
        <a:folHlink>
          <a:srgbClr val="9D9E9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ZS Conference 1.0</Template>
  <TotalTime>13696</TotalTime>
  <Words>2555</Words>
  <Application>Microsoft Office PowerPoint</Application>
  <PresentationFormat>On-screen Show (4:3)</PresentationFormat>
  <Paragraphs>482</Paragraphs>
  <Slides>35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Wingdings</vt:lpstr>
      <vt:lpstr>Wingdings 2</vt:lpstr>
      <vt:lpstr>ZS Conference 1.0</vt:lpstr>
      <vt:lpstr>PowerPoint Presentation</vt:lpstr>
      <vt:lpstr>Agenda</vt:lpstr>
      <vt:lpstr>Show of Hands – Kaggle Competition</vt:lpstr>
      <vt:lpstr>Show of Hands – Kaggle Competition</vt:lpstr>
      <vt:lpstr>Data Description</vt:lpstr>
      <vt:lpstr>Agenda</vt:lpstr>
      <vt:lpstr>Data Analyses Design</vt:lpstr>
      <vt:lpstr>Agenda</vt:lpstr>
      <vt:lpstr>Project Approach</vt:lpstr>
      <vt:lpstr>Project Summary</vt:lpstr>
      <vt:lpstr>Agenda</vt:lpstr>
      <vt:lpstr>More than 27% of the data is missing in the training and test dataset, which makes handling of missing values extremely important</vt:lpstr>
      <vt:lpstr>Most of the variables have 25-30% of their values missing, which makes it very difficult to omit all such observations / variables</vt:lpstr>
      <vt:lpstr>Feature Generation</vt:lpstr>
      <vt:lpstr>17% of the data in ‘HouseholdStatus’ column is missing, while for 27% of the data is missing for ‘Income’ column</vt:lpstr>
      <vt:lpstr>In most of the cases, the data for ‘Age’ variable in missing along with the other personal attributes data</vt:lpstr>
      <vt:lpstr>Agenda</vt:lpstr>
      <vt:lpstr>Random Forest (with All Variables)</vt:lpstr>
      <vt:lpstr>Gradient Boosting Machine (with All Variables)</vt:lpstr>
      <vt:lpstr>Determination of Significant Variables</vt:lpstr>
      <vt:lpstr>Determination of Significant Variables</vt:lpstr>
      <vt:lpstr>Logistic Regression</vt:lpstr>
      <vt:lpstr>Decision Tree Model</vt:lpstr>
      <vt:lpstr>Decision Tree Model</vt:lpstr>
      <vt:lpstr>Random Forest</vt:lpstr>
      <vt:lpstr>Random Forest</vt:lpstr>
      <vt:lpstr>Gradient Boosting Machine</vt:lpstr>
      <vt:lpstr>Gradient Boosting Machine</vt:lpstr>
      <vt:lpstr>Support Vector Machine</vt:lpstr>
      <vt:lpstr>Linear Discriminant Analysis</vt:lpstr>
      <vt:lpstr>Naïve Bayes</vt:lpstr>
      <vt:lpstr>Ensemble Method</vt:lpstr>
      <vt:lpstr>Ensemble Method</vt:lpstr>
      <vt:lpstr>Appendix</vt:lpstr>
      <vt:lpstr>Determination of Significant Variables</vt:lpstr>
    </vt:vector>
  </TitlesOfParts>
  <Company>ZS Associates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Ricky Yuen</dc:creator>
  <cp:lastModifiedBy>Nishant Gupta</cp:lastModifiedBy>
  <cp:revision>1919</cp:revision>
  <dcterms:created xsi:type="dcterms:W3CDTF">2014-10-01T20:29:31Z</dcterms:created>
  <dcterms:modified xsi:type="dcterms:W3CDTF">2017-09-13T19:07:44Z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FileName">
    <vt:bool>true</vt:bool>
  </property>
  <property fmtid="{D5CDD505-2E9C-101B-9397-08002B2CF9AE}" pid="3" name="UsePageNumber">
    <vt:bool>true</vt:bool>
  </property>
</Properties>
</file>